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56" r:id="rId2"/>
    <p:sldId id="272" r:id="rId3"/>
    <p:sldId id="402" r:id="rId4"/>
    <p:sldId id="268" r:id="rId5"/>
    <p:sldId id="258" r:id="rId6"/>
    <p:sldId id="259" r:id="rId7"/>
    <p:sldId id="260" r:id="rId8"/>
    <p:sldId id="261" r:id="rId9"/>
    <p:sldId id="264" r:id="rId10"/>
    <p:sldId id="416" r:id="rId11"/>
    <p:sldId id="266" r:id="rId12"/>
    <p:sldId id="351" r:id="rId13"/>
    <p:sldId id="352" r:id="rId14"/>
    <p:sldId id="353" r:id="rId15"/>
    <p:sldId id="394" r:id="rId16"/>
    <p:sldId id="395" r:id="rId17"/>
    <p:sldId id="400" r:id="rId18"/>
    <p:sldId id="396" r:id="rId19"/>
    <p:sldId id="397" r:id="rId20"/>
    <p:sldId id="398" r:id="rId21"/>
    <p:sldId id="399" r:id="rId22"/>
    <p:sldId id="41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6612"/>
    <a:srgbClr val="0C3674"/>
    <a:srgbClr val="EE4612"/>
    <a:srgbClr val="F75E0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56" y="9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B8B318-D7EC-41A7-BAF7-AF1285881194}" type="datetimeFigureOut">
              <a:rPr lang="en-US" smtClean="0"/>
              <a:t>2/10/2017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6425D7-829A-41AB-A561-4D50AEB896A8}" type="slidenum">
              <a:rPr lang="en-US" smtClean="0"/>
              <a:t>‹#›</a:t>
            </a:fld>
            <a:endParaRPr lang="en-US"/>
          </a:p>
        </p:txBody>
      </p:sp>
    </p:spTree>
    <p:extLst>
      <p:ext uri="{BB962C8B-B14F-4D97-AF65-F5344CB8AC3E}">
        <p14:creationId xmlns:p14="http://schemas.microsoft.com/office/powerpoint/2010/main" val="4102942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1</a:t>
            </a:fld>
            <a:endParaRPr lang="en-US" dirty="0"/>
          </a:p>
        </p:txBody>
      </p:sp>
    </p:spTree>
    <p:extLst>
      <p:ext uri="{BB962C8B-B14F-4D97-AF65-F5344CB8AC3E}">
        <p14:creationId xmlns:p14="http://schemas.microsoft.com/office/powerpoint/2010/main" val="11436401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6425D7-829A-41AB-A561-4D50AEB896A8}" type="slidenum">
              <a:rPr lang="en-US" smtClean="0"/>
              <a:t>8</a:t>
            </a:fld>
            <a:endParaRPr lang="en-US"/>
          </a:p>
        </p:txBody>
      </p:sp>
    </p:spTree>
    <p:extLst>
      <p:ext uri="{BB962C8B-B14F-4D97-AF65-F5344CB8AC3E}">
        <p14:creationId xmlns:p14="http://schemas.microsoft.com/office/powerpoint/2010/main" val="1212386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425D7-829A-41AB-A561-4D50AEB896A8}" type="slidenum">
              <a:rPr lang="en-US" smtClean="0"/>
              <a:t>22</a:t>
            </a:fld>
            <a:endParaRPr lang="en-US" dirty="0"/>
          </a:p>
        </p:txBody>
      </p:sp>
    </p:spTree>
    <p:extLst>
      <p:ext uri="{BB962C8B-B14F-4D97-AF65-F5344CB8AC3E}">
        <p14:creationId xmlns:p14="http://schemas.microsoft.com/office/powerpoint/2010/main" val="788936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C22E0A-847C-43DB-8363-7D10F465B1A4}" type="datetime1">
              <a:rPr lang="en-US" smtClean="0"/>
              <a:t>2/10/2017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56EB79-833D-4BC0-854A-D241C38066C1}" type="slidenum">
              <a:rPr lang="en-US" smtClean="0"/>
              <a:t>‹#›</a:t>
            </a:fld>
            <a:endParaRPr lang="en-US"/>
          </a:p>
        </p:txBody>
      </p:sp>
    </p:spTree>
    <p:extLst>
      <p:ext uri="{BB962C8B-B14F-4D97-AF65-F5344CB8AC3E}">
        <p14:creationId xmlns:p14="http://schemas.microsoft.com/office/powerpoint/2010/main" val="213212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9A71D90-DE10-4D0D-B4E8-9DBE388E5200}" type="datetime1">
              <a:rPr lang="en-US" smtClean="0"/>
              <a:t>2/10/2017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437152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ADB3F8-329A-4EFE-896B-5A570CFE0657}" type="datetime1">
              <a:rPr lang="en-US" smtClean="0"/>
              <a:t>2/10/2017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1994851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4DD6662-B1EB-4F4A-9F1D-C99B2AA8B78C}" type="datetime1">
              <a:rPr lang="en-US" smtClean="0"/>
              <a:t>2/10/2017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17214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6E9B64-6468-4194-9050-53EF292C0838}" type="datetime1">
              <a:rPr lang="en-US" smtClean="0"/>
              <a:t>2/10/2017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29955243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DC29B3-8F4E-4D6E-9D06-52D4721F5B8B}" type="datetime1">
              <a:rPr lang="en-US" smtClean="0"/>
              <a:t>2/10/2017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11833015"/>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A848958-1AB7-44E4-A701-BED513C1C071}" type="datetime1">
              <a:rPr lang="en-US" smtClean="0"/>
              <a:t>2/10/2017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31141520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C077795-4E62-4ADD-89F2-02E609E8B9EB}" type="datetime1">
              <a:rPr lang="en-US" smtClean="0"/>
              <a:t>2/10/2017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56EB79-833D-4BC0-854A-D241C38066C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969918079"/>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A877B7-C17B-4B30-98DF-756C1210067E}" type="datetime1">
              <a:rPr lang="en-US" smtClean="0"/>
              <a:t>2/10/2017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3113702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73B8A4D-5CB7-45CC-B1DF-3B50DFDF8AD4}" type="datetime1">
              <a:rPr lang="en-US" smtClean="0"/>
              <a:t>2/10/2017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56EB79-833D-4BC0-854A-D241C38066C1}" type="slidenum">
              <a:rPr lang="en-US" smtClean="0"/>
              <a:t>‹#›</a:t>
            </a:fld>
            <a:endParaRPr lang="en-US"/>
          </a:p>
        </p:txBody>
      </p:sp>
    </p:spTree>
    <p:extLst>
      <p:ext uri="{BB962C8B-B14F-4D97-AF65-F5344CB8AC3E}">
        <p14:creationId xmlns:p14="http://schemas.microsoft.com/office/powerpoint/2010/main" val="261989892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5F52E71-B051-4206-BBC9-02406081488D}" type="datetime1">
              <a:rPr lang="en-US" smtClean="0"/>
              <a:t>2/10/2017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56EB79-833D-4BC0-854A-D241C38066C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extLst>
      <p:ext uri="{BB962C8B-B14F-4D97-AF65-F5344CB8AC3E}">
        <p14:creationId xmlns:p14="http://schemas.microsoft.com/office/powerpoint/2010/main" val="42564344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F93CCB-62DF-4BB0-87AF-F8CAF8A80752}" type="datetime1">
              <a:rPr lang="en-US" smtClean="0"/>
              <a:t>2/10/2017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56EB79-833D-4BC0-854A-D241C38066C1}" type="slidenum">
              <a:rPr lang="en-US" smtClean="0"/>
              <a:t>‹#›</a:t>
            </a:fld>
            <a:endParaRPr lang="en-US"/>
          </a:p>
        </p:txBody>
      </p:sp>
    </p:spTree>
    <p:extLst>
      <p:ext uri="{BB962C8B-B14F-4D97-AF65-F5344CB8AC3E}">
        <p14:creationId xmlns:p14="http://schemas.microsoft.com/office/powerpoint/2010/main" val="42037958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5.emf"/><Relationship Id="rId5" Type="http://schemas.openxmlformats.org/officeDocument/2006/relationships/package" Target="../embeddings/Microsoft_Excel_Worksheet3.xlsx"/><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oleObject" Target="../embeddings/oleObject1.bin"/><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Excel_Worksheet2.xlsx"/><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solidFill>
                  <a:srgbClr val="F75E09"/>
                </a:solidFill>
              </a:rPr>
              <a:t>Common Tax Challenges for U.S. Government Employees Overseas</a:t>
            </a:r>
            <a:endParaRPr lang="en-US" sz="4000" b="1" dirty="0">
              <a:solidFill>
                <a:srgbClr val="F75E09"/>
              </a:solidFill>
            </a:endParaRPr>
          </a:p>
        </p:txBody>
      </p:sp>
      <p:sp>
        <p:nvSpPr>
          <p:cNvPr id="3" name="Subtitle 2"/>
          <p:cNvSpPr>
            <a:spLocks noGrp="1"/>
          </p:cNvSpPr>
          <p:nvPr>
            <p:ph type="subTitle" idx="1"/>
          </p:nvPr>
        </p:nvSpPr>
        <p:spPr/>
        <p:txBody>
          <a:bodyPr/>
          <a:lstStyle/>
          <a:p>
            <a:r>
              <a:rPr lang="en-US" b="1" dirty="0" smtClean="0">
                <a:solidFill>
                  <a:srgbClr val="0C3674"/>
                </a:solidFill>
                <a:latin typeface="+mj-lt"/>
              </a:rPr>
              <a:t>Foreign Service Institute</a:t>
            </a:r>
          </a:p>
          <a:p>
            <a:r>
              <a:rPr lang="en-US" b="1" dirty="0" smtClean="0">
                <a:solidFill>
                  <a:srgbClr val="0C3674"/>
                </a:solidFill>
                <a:latin typeface="+mj-lt"/>
              </a:rPr>
              <a:t>February 15, 2017</a:t>
            </a:r>
            <a:endParaRPr lang="en-US" b="1" dirty="0">
              <a:solidFill>
                <a:srgbClr val="0C3674"/>
              </a:solidFill>
              <a:latin typeface="+mj-lt"/>
            </a:endParaRPr>
          </a:p>
        </p:txBody>
      </p:sp>
      <p:sp>
        <p:nvSpPr>
          <p:cNvPr id="4" name="Slide Number Placeholder 3"/>
          <p:cNvSpPr>
            <a:spLocks noGrp="1"/>
          </p:cNvSpPr>
          <p:nvPr>
            <p:ph type="sldNum" sz="quarter" idx="12"/>
          </p:nvPr>
        </p:nvSpPr>
        <p:spPr/>
        <p:txBody>
          <a:bodyPr/>
          <a:lstStyle/>
          <a:p>
            <a:fld id="{7F56EB79-833D-4BC0-854A-D241C38066C1}" type="slidenum">
              <a:rPr lang="en-US" smtClean="0"/>
              <a:t>1</a:t>
            </a:fld>
            <a:endParaRPr lang="en-US"/>
          </a:p>
        </p:txBody>
      </p:sp>
    </p:spTree>
    <p:extLst>
      <p:ext uri="{BB962C8B-B14F-4D97-AF65-F5344CB8AC3E}">
        <p14:creationId xmlns:p14="http://schemas.microsoft.com/office/powerpoint/2010/main" val="35672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0008" y="5769864"/>
            <a:ext cx="2983992" cy="935736"/>
          </a:xfrm>
          <a:prstGeom prst="rect">
            <a:avLst/>
          </a:prstGeom>
        </p:spPr>
      </p:pic>
      <p:sp>
        <p:nvSpPr>
          <p:cNvPr id="2" name="Slide Number Placeholder 1"/>
          <p:cNvSpPr>
            <a:spLocks noGrp="1"/>
          </p:cNvSpPr>
          <p:nvPr>
            <p:ph type="sldNum" sz="quarter" idx="12"/>
          </p:nvPr>
        </p:nvSpPr>
        <p:spPr/>
        <p:txBody>
          <a:bodyPr/>
          <a:lstStyle/>
          <a:p>
            <a:fld id="{7F56EB79-833D-4BC0-854A-D241C38066C1}" type="slidenum">
              <a:rPr lang="en-US" smtClean="0"/>
              <a:t>10</a:t>
            </a:fld>
            <a:endParaRPr lang="en-US"/>
          </a:p>
        </p:txBody>
      </p:sp>
      <p:sp>
        <p:nvSpPr>
          <p:cNvPr id="3"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Domicile vs. Residency</a:t>
            </a:r>
            <a:endParaRPr lang="en-US" dirty="0">
              <a:solidFill>
                <a:srgbClr val="F75E09"/>
              </a:solidFill>
            </a:endParaRPr>
          </a:p>
        </p:txBody>
      </p:sp>
      <p:sp>
        <p:nvSpPr>
          <p:cNvPr id="4" name="TextBox 3"/>
          <p:cNvSpPr txBox="1"/>
          <p:nvPr/>
        </p:nvSpPr>
        <p:spPr>
          <a:xfrm>
            <a:off x="457200" y="1143000"/>
            <a:ext cx="3921266" cy="461665"/>
          </a:xfrm>
          <a:prstGeom prst="rect">
            <a:avLst/>
          </a:prstGeom>
          <a:noFill/>
        </p:spPr>
        <p:txBody>
          <a:bodyPr wrap="none" rtlCol="0">
            <a:spAutoFit/>
          </a:bodyPr>
          <a:lstStyle/>
          <a:p>
            <a:r>
              <a:rPr lang="en-US" sz="2400" b="1" dirty="0" smtClean="0">
                <a:solidFill>
                  <a:srgbClr val="0070C0"/>
                </a:solidFill>
                <a:latin typeface="+mj-lt"/>
              </a:rPr>
              <a:t>Maryland:  A Closer Look</a:t>
            </a:r>
            <a:endParaRPr lang="en-US" sz="2400" b="1" dirty="0">
              <a:solidFill>
                <a:srgbClr val="0070C0"/>
              </a:solidFill>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084498114"/>
              </p:ext>
            </p:extLst>
          </p:nvPr>
        </p:nvGraphicFramePr>
        <p:xfrm>
          <a:off x="152400" y="1752601"/>
          <a:ext cx="8644579" cy="4097928"/>
        </p:xfrm>
        <a:graphic>
          <a:graphicData uri="http://schemas.openxmlformats.org/presentationml/2006/ole">
            <mc:AlternateContent xmlns:mc="http://schemas.openxmlformats.org/markup-compatibility/2006">
              <mc:Choice xmlns:v="urn:schemas-microsoft-com:vml" Requires="v">
                <p:oleObj spid="_x0000_s1053" name="Worksheet" r:id="rId5" imgW="12192000" imgH="4962756" progId="Excel.Sheet.12">
                  <p:embed/>
                </p:oleObj>
              </mc:Choice>
              <mc:Fallback>
                <p:oleObj name="Worksheet" r:id="rId5" imgW="12192000" imgH="4962756" progId="Excel.Sheet.12">
                  <p:embed/>
                  <p:pic>
                    <p:nvPicPr>
                      <p:cNvPr id="0" name=""/>
                      <p:cNvPicPr/>
                      <p:nvPr/>
                    </p:nvPicPr>
                    <p:blipFill>
                      <a:blip r:embed="rId6"/>
                      <a:stretch>
                        <a:fillRect/>
                      </a:stretch>
                    </p:blipFill>
                    <p:spPr>
                      <a:xfrm>
                        <a:off x="152400" y="1752601"/>
                        <a:ext cx="8644579" cy="4097928"/>
                      </a:xfrm>
                      <a:prstGeom prst="rect">
                        <a:avLst/>
                      </a:prstGeom>
                    </p:spPr>
                  </p:pic>
                </p:oleObj>
              </mc:Fallback>
            </mc:AlternateContent>
          </a:graphicData>
        </a:graphic>
      </p:graphicFrame>
    </p:spTree>
    <p:extLst>
      <p:ext uri="{BB962C8B-B14F-4D97-AF65-F5344CB8AC3E}">
        <p14:creationId xmlns:p14="http://schemas.microsoft.com/office/powerpoint/2010/main" val="2075498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Domicile vs. Residency</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57985" y="5769864"/>
            <a:ext cx="2983992" cy="935736"/>
          </a:xfrm>
          <a:prstGeom prst="rect">
            <a:avLst/>
          </a:prstGeom>
        </p:spPr>
      </p:pic>
      <p:sp>
        <p:nvSpPr>
          <p:cNvPr id="4" name="TextBox 3"/>
          <p:cNvSpPr txBox="1"/>
          <p:nvPr/>
        </p:nvSpPr>
        <p:spPr>
          <a:xfrm>
            <a:off x="457200" y="1295400"/>
            <a:ext cx="4168129" cy="461665"/>
          </a:xfrm>
          <a:prstGeom prst="rect">
            <a:avLst/>
          </a:prstGeom>
          <a:noFill/>
        </p:spPr>
        <p:txBody>
          <a:bodyPr wrap="none" rtlCol="0">
            <a:spAutoFit/>
          </a:bodyPr>
          <a:lstStyle/>
          <a:p>
            <a:r>
              <a:rPr lang="en-US" sz="2400" b="1" dirty="0" smtClean="0">
                <a:solidFill>
                  <a:srgbClr val="F75E09"/>
                </a:solidFill>
                <a:latin typeface="+mj-lt"/>
              </a:rPr>
              <a:t>Other State Considerations</a:t>
            </a:r>
            <a:endParaRPr lang="en-US" sz="2400" b="1" dirty="0">
              <a:solidFill>
                <a:srgbClr val="F75E09"/>
              </a:solidFill>
              <a:latin typeface="+mj-lt"/>
            </a:endParaRPr>
          </a:p>
        </p:txBody>
      </p:sp>
      <p:sp>
        <p:nvSpPr>
          <p:cNvPr id="5" name="TextBox 4"/>
          <p:cNvSpPr txBox="1"/>
          <p:nvPr/>
        </p:nvSpPr>
        <p:spPr>
          <a:xfrm>
            <a:off x="457200" y="1929348"/>
            <a:ext cx="8305800" cy="3785652"/>
          </a:xfrm>
          <a:prstGeom prst="rect">
            <a:avLst/>
          </a:prstGeom>
          <a:noFill/>
        </p:spPr>
        <p:txBody>
          <a:bodyPr wrap="square" rtlCol="0">
            <a:spAutoFit/>
          </a:bodyPr>
          <a:lstStyle/>
          <a:p>
            <a:pPr marL="285750" indent="-285750">
              <a:buClr>
                <a:srgbClr val="F75E09"/>
              </a:buClr>
              <a:buFont typeface="Wingdings" pitchFamily="2" charset="2"/>
              <a:buChar char="ü"/>
            </a:pPr>
            <a:r>
              <a:rPr lang="en-US" sz="2000" dirty="0" smtClean="0">
                <a:solidFill>
                  <a:srgbClr val="0C3674"/>
                </a:solidFill>
              </a:rPr>
              <a:t>Most states have reciprocity agreements in place, often with bordering states and some with non-bordering states (e.g., VA and OR).  </a:t>
            </a:r>
          </a:p>
          <a:p>
            <a:pPr marL="285750" indent="-285750">
              <a:buClr>
                <a:srgbClr val="F75E09"/>
              </a:buClr>
              <a:buFont typeface="Wingdings" pitchFamily="2" charset="2"/>
              <a:buChar char="ü"/>
            </a:pPr>
            <a:r>
              <a:rPr lang="en-US" sz="2000" dirty="0" smtClean="0">
                <a:solidFill>
                  <a:srgbClr val="0C3674"/>
                </a:solidFill>
              </a:rPr>
              <a:t>If there is a reciprocity agreement in place, then if you live in one state and work in another state, you </a:t>
            </a:r>
            <a:r>
              <a:rPr lang="en-US" sz="2000" i="1" dirty="0" smtClean="0">
                <a:solidFill>
                  <a:srgbClr val="0C3674"/>
                </a:solidFill>
              </a:rPr>
              <a:t>generally</a:t>
            </a:r>
            <a:r>
              <a:rPr lang="en-US" sz="2000" dirty="0" smtClean="0">
                <a:solidFill>
                  <a:srgbClr val="0C3674"/>
                </a:solidFill>
              </a:rPr>
              <a:t> pay income taxes to the state where you live.  </a:t>
            </a:r>
          </a:p>
          <a:p>
            <a:pPr marL="285750" indent="-285750">
              <a:buClr>
                <a:srgbClr val="F75E09"/>
              </a:buClr>
              <a:buFont typeface="Wingdings" pitchFamily="2" charset="2"/>
              <a:buChar char="ü"/>
            </a:pPr>
            <a:r>
              <a:rPr lang="en-US" sz="2000" dirty="0" smtClean="0">
                <a:solidFill>
                  <a:srgbClr val="0C3674"/>
                </a:solidFill>
              </a:rPr>
              <a:t>Don’t assume there is a reciprocity agreement in place.</a:t>
            </a:r>
          </a:p>
          <a:p>
            <a:pPr marL="285750" indent="-285750">
              <a:buClr>
                <a:srgbClr val="F75E09"/>
              </a:buClr>
              <a:buFont typeface="Wingdings" pitchFamily="2" charset="2"/>
              <a:buChar char="ü"/>
            </a:pPr>
            <a:r>
              <a:rPr lang="en-US" sz="2000" dirty="0" smtClean="0">
                <a:solidFill>
                  <a:srgbClr val="0C3674"/>
                </a:solidFill>
              </a:rPr>
              <a:t>If there isn’t a reciprocity agreement in place, then you may need to file in the state where you lived and also in the state(s) where you worked.</a:t>
            </a:r>
          </a:p>
          <a:p>
            <a:pPr marL="285750" indent="-285750">
              <a:buClr>
                <a:srgbClr val="F75E09"/>
              </a:buClr>
              <a:buFont typeface="Wingdings" pitchFamily="2" charset="2"/>
              <a:buChar char="ü"/>
            </a:pPr>
            <a:r>
              <a:rPr lang="en-US" sz="2000" dirty="0" smtClean="0">
                <a:solidFill>
                  <a:srgbClr val="0C3674"/>
                </a:solidFill>
              </a:rPr>
              <a:t>Oftentimes, the reciprocity agreement covers wage income but not other types of income.</a:t>
            </a:r>
          </a:p>
        </p:txBody>
      </p:sp>
      <p:sp>
        <p:nvSpPr>
          <p:cNvPr id="6" name="Slide Number Placeholder 5"/>
          <p:cNvSpPr>
            <a:spLocks noGrp="1"/>
          </p:cNvSpPr>
          <p:nvPr>
            <p:ph type="sldNum" sz="quarter" idx="12"/>
          </p:nvPr>
        </p:nvSpPr>
        <p:spPr>
          <a:xfrm>
            <a:off x="8647272" y="6340475"/>
            <a:ext cx="365760" cy="365125"/>
          </a:xfrm>
        </p:spPr>
        <p:txBody>
          <a:bodyPr/>
          <a:lstStyle/>
          <a:p>
            <a:fld id="{7F56EB79-833D-4BC0-854A-D241C38066C1}" type="slidenum">
              <a:rPr lang="en-US" smtClean="0"/>
              <a:t>11</a:t>
            </a:fld>
            <a:endParaRPr lang="en-US" dirty="0"/>
          </a:p>
        </p:txBody>
      </p:sp>
    </p:spTree>
    <p:extLst>
      <p:ext uri="{BB962C8B-B14F-4D97-AF65-F5344CB8AC3E}">
        <p14:creationId xmlns:p14="http://schemas.microsoft.com/office/powerpoint/2010/main" val="3514195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Dependent Care Credit</a:t>
            </a:r>
            <a:endParaRPr lang="en-US" dirty="0"/>
          </a:p>
        </p:txBody>
      </p:sp>
      <p:sp>
        <p:nvSpPr>
          <p:cNvPr id="3" name="Slide Number Placeholder 2"/>
          <p:cNvSpPr>
            <a:spLocks noGrp="1"/>
          </p:cNvSpPr>
          <p:nvPr>
            <p:ph type="sldNum" sz="quarter" idx="12"/>
          </p:nvPr>
        </p:nvSpPr>
        <p:spPr/>
        <p:txBody>
          <a:bodyPr/>
          <a:lstStyle/>
          <a:p>
            <a:fld id="{7F56EB79-833D-4BC0-854A-D241C38066C1}" type="slidenum">
              <a:rPr lang="en-US" smtClean="0"/>
              <a:t>12</a:t>
            </a:fld>
            <a:endParaRPr lang="en-US"/>
          </a:p>
        </p:txBody>
      </p:sp>
    </p:spTree>
    <p:extLst>
      <p:ext uri="{BB962C8B-B14F-4D97-AF65-F5344CB8AC3E}">
        <p14:creationId xmlns:p14="http://schemas.microsoft.com/office/powerpoint/2010/main" val="1856372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383268"/>
            <a:ext cx="8458200" cy="369332"/>
          </a:xfrm>
          <a:prstGeom prst="rect">
            <a:avLst/>
          </a:prstGeom>
          <a:noFill/>
        </p:spPr>
        <p:txBody>
          <a:bodyPr wrap="square" rtlCol="0">
            <a:spAutoFit/>
          </a:bodyPr>
          <a:lstStyle/>
          <a:p>
            <a:pPr marL="228600" indent="-228600">
              <a:buClr>
                <a:srgbClr val="EE6612"/>
              </a:buClr>
              <a:buFont typeface="Wingdings" pitchFamily="2" charset="2"/>
              <a:buChar char="ü"/>
            </a:pPr>
            <a:r>
              <a:rPr lang="en-US" dirty="0" smtClean="0">
                <a:solidFill>
                  <a:srgbClr val="0070C0"/>
                </a:solidFill>
              </a:rPr>
              <a:t>Taxpayers who incur employment-related expenses in providing care:</a:t>
            </a:r>
          </a:p>
        </p:txBody>
      </p:sp>
      <p:sp>
        <p:nvSpPr>
          <p:cNvPr id="5" name="TextBox 4"/>
          <p:cNvSpPr txBox="1"/>
          <p:nvPr/>
        </p:nvSpPr>
        <p:spPr>
          <a:xfrm>
            <a:off x="457200" y="3124200"/>
            <a:ext cx="8229600" cy="923330"/>
          </a:xfrm>
          <a:prstGeom prst="rect">
            <a:avLst/>
          </a:prstGeom>
          <a:noFill/>
        </p:spPr>
        <p:txBody>
          <a:bodyPr wrap="square" rtlCol="0">
            <a:spAutoFit/>
          </a:bodyPr>
          <a:lstStyle/>
          <a:p>
            <a:pPr marL="228600" indent="-228600">
              <a:buClr>
                <a:srgbClr val="EE6612"/>
              </a:buClr>
              <a:buFont typeface="Wingdings" pitchFamily="2" charset="2"/>
              <a:buChar char="ü"/>
            </a:pPr>
            <a:r>
              <a:rPr lang="en-US" dirty="0" smtClean="0">
                <a:solidFill>
                  <a:srgbClr val="0070C0"/>
                </a:solidFill>
              </a:rPr>
              <a:t>Taxpayer must be earning income (employed), a full-time student and/or looking for work and have obtained work; MFJ requires both spouses.</a:t>
            </a:r>
          </a:p>
        </p:txBody>
      </p:sp>
      <p:sp>
        <p:nvSpPr>
          <p:cNvPr id="7" name="Content Placeholder 2"/>
          <p:cNvSpPr txBox="1">
            <a:spLocks/>
          </p:cNvSpPr>
          <p:nvPr/>
        </p:nvSpPr>
        <p:spPr>
          <a:xfrm>
            <a:off x="457200" y="4114800"/>
            <a:ext cx="8229600" cy="1447800"/>
          </a:xfrm>
          <a:prstGeom prst="rect">
            <a:avLst/>
          </a:prstGeom>
        </p:spPr>
        <p:txBody>
          <a:bodyPr/>
          <a:lstStyle/>
          <a:p>
            <a:pPr marL="228600" indent="-228600">
              <a:buClr>
                <a:srgbClr val="EE6612"/>
              </a:buClr>
              <a:buFont typeface="Wingdings" pitchFamily="2" charset="2"/>
              <a:buChar char="ü"/>
            </a:pPr>
            <a:r>
              <a:rPr lang="en-US" dirty="0" smtClean="0">
                <a:solidFill>
                  <a:srgbClr val="0070C0"/>
                </a:solidFill>
              </a:rPr>
              <a:t>Can be U.S. citizen or non-U.S. citizen:  Non-U.S. citizens qualify but special reporting required on the tax return.</a:t>
            </a:r>
          </a:p>
          <a:p>
            <a:pPr marL="228600" indent="-228600">
              <a:buClr>
                <a:srgbClr val="EE6612"/>
              </a:buClr>
              <a:buFont typeface="Wingdings" pitchFamily="2" charset="2"/>
              <a:buChar char="ü"/>
            </a:pPr>
            <a:r>
              <a:rPr lang="en-US" dirty="0" smtClean="0">
                <a:solidFill>
                  <a:srgbClr val="0070C0"/>
                </a:solidFill>
              </a:rPr>
              <a:t>Household employee or daycare; not Kinder+.</a:t>
            </a:r>
          </a:p>
          <a:p>
            <a:pPr marL="228600" indent="-228600">
              <a:buClr>
                <a:srgbClr val="EE6612"/>
              </a:buClr>
              <a:buFont typeface="Wingdings" pitchFamily="2" charset="2"/>
              <a:buChar char="ü"/>
            </a:pPr>
            <a:r>
              <a:rPr lang="en-US" dirty="0" smtClean="0">
                <a:solidFill>
                  <a:srgbClr val="0070C0"/>
                </a:solidFill>
              </a:rPr>
              <a:t>Relatives qualify as long as they are not a dependent, the taxpayer’s child and are under age 19. </a:t>
            </a:r>
          </a:p>
        </p:txBody>
      </p:sp>
      <p:sp>
        <p:nvSpPr>
          <p:cNvPr id="8" name="Content Placeholder 2"/>
          <p:cNvSpPr txBox="1">
            <a:spLocks/>
          </p:cNvSpPr>
          <p:nvPr/>
        </p:nvSpPr>
        <p:spPr>
          <a:xfrm>
            <a:off x="457200" y="1752600"/>
            <a:ext cx="8229600" cy="1438870"/>
          </a:xfrm>
          <a:prstGeom prst="rect">
            <a:avLst/>
          </a:prstGeom>
        </p:spPr>
        <p:txBody>
          <a:bodyPr/>
          <a:lstStyle/>
          <a:p>
            <a:pPr marL="342900" indent="-342900">
              <a:buClr>
                <a:srgbClr val="EE6612"/>
              </a:buClr>
              <a:buFont typeface="+mj-lt"/>
              <a:buAutoNum type="arabicParenR"/>
            </a:pPr>
            <a:r>
              <a:rPr lang="en-US" dirty="0" smtClean="0">
                <a:solidFill>
                  <a:srgbClr val="0070C0"/>
                </a:solidFill>
              </a:rPr>
              <a:t>A qualifying dependent who has not attained the age of 13 as of December 31 of the tax year; or</a:t>
            </a:r>
          </a:p>
          <a:p>
            <a:pPr marL="342900" indent="-342900">
              <a:buClr>
                <a:srgbClr val="EE6612"/>
              </a:buClr>
              <a:buFont typeface="+mj-lt"/>
              <a:buAutoNum type="arabicParenR"/>
            </a:pPr>
            <a:r>
              <a:rPr lang="en-US" dirty="0" smtClean="0">
                <a:solidFill>
                  <a:srgbClr val="0070C0"/>
                </a:solidFill>
              </a:rPr>
              <a:t>A qualifying dependent or spouse who is physically or mentally incapable of caring for him/herself &amp; has the same principal place of abode as the taxpayer for more than ½ year.</a:t>
            </a:r>
          </a:p>
        </p:txBody>
      </p:sp>
      <p:sp>
        <p:nvSpPr>
          <p:cNvPr id="9" name="TextBox 8"/>
          <p:cNvSpPr txBox="1"/>
          <p:nvPr/>
        </p:nvSpPr>
        <p:spPr>
          <a:xfrm>
            <a:off x="2209800" y="990600"/>
            <a:ext cx="4724400" cy="40011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solidFill>
                  <a:schemeClr val="tx1"/>
                </a:solidFill>
              </a:rPr>
              <a:t>Who’s An Eligible Taxpayer?</a:t>
            </a:r>
            <a:endParaRPr lang="en-US" sz="2000" dirty="0">
              <a:solidFill>
                <a:schemeClr val="tx1"/>
              </a:solidFill>
            </a:endParaRPr>
          </a:p>
        </p:txBody>
      </p:sp>
      <p:sp>
        <p:nvSpPr>
          <p:cNvPr id="10" name="Title 1"/>
          <p:cNvSpPr txBox="1">
            <a:spLocks/>
          </p:cNvSpPr>
          <p:nvPr/>
        </p:nvSpPr>
        <p:spPr>
          <a:xfrm>
            <a:off x="457200" y="381000"/>
            <a:ext cx="8229600" cy="80965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Dependent Care Credit</a:t>
            </a:r>
            <a:endParaRPr lang="en-US" dirty="0">
              <a:solidFill>
                <a:srgbClr val="F75E09"/>
              </a:solidFill>
            </a:endParaRPr>
          </a:p>
        </p:txBody>
      </p:sp>
      <p:sp>
        <p:nvSpPr>
          <p:cNvPr id="11" name="TextBox 10"/>
          <p:cNvSpPr txBox="1"/>
          <p:nvPr/>
        </p:nvSpPr>
        <p:spPr>
          <a:xfrm>
            <a:off x="2209800" y="3733800"/>
            <a:ext cx="4724400" cy="40011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solidFill>
                  <a:schemeClr val="tx1"/>
                </a:solidFill>
              </a:rPr>
              <a:t>Who’s An Eligible Provider?</a:t>
            </a:r>
            <a:endParaRPr lang="en-US" sz="2000" dirty="0">
              <a:solidFill>
                <a:schemeClr val="tx1"/>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13" name="Horizontal Scroll 12"/>
          <p:cNvSpPr/>
          <p:nvPr/>
        </p:nvSpPr>
        <p:spPr>
          <a:xfrm>
            <a:off x="1066800" y="5410200"/>
            <a:ext cx="5105400" cy="1371600"/>
          </a:xfrm>
          <a:prstGeom prst="horizontalScroll">
            <a:avLst/>
          </a:prstGeom>
          <a:noFill/>
          <a:ln>
            <a:solidFill>
              <a:srgbClr val="EE66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If use FSAFEDS, still must file Form 2441 to show withdrawals were made to pay for qualifying child care</a:t>
            </a:r>
            <a:endParaRPr lang="en-US" dirty="0">
              <a:solidFill>
                <a:schemeClr val="tx1"/>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13</a:t>
            </a:fld>
            <a:endParaRPr lang="en-US"/>
          </a:p>
        </p:txBody>
      </p:sp>
    </p:spTree>
    <p:extLst>
      <p:ext uri="{BB962C8B-B14F-4D97-AF65-F5344CB8AC3E}">
        <p14:creationId xmlns:p14="http://schemas.microsoft.com/office/powerpoint/2010/main" val="2993651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build="p"/>
      <p:bldP spid="8" grpId="0" build="p"/>
      <p:bldP spid="9"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057400"/>
            <a:ext cx="8534400" cy="1200329"/>
          </a:xfrm>
          <a:prstGeom prst="rect">
            <a:avLst/>
          </a:prstGeom>
          <a:noFill/>
        </p:spPr>
        <p:txBody>
          <a:bodyPr wrap="square" rtlCol="0">
            <a:spAutoFit/>
          </a:bodyPr>
          <a:lstStyle/>
          <a:p>
            <a:pPr marL="228600" indent="-228600">
              <a:buClr>
                <a:srgbClr val="EE6612"/>
              </a:buClr>
              <a:buFont typeface="Wingdings" pitchFamily="2" charset="2"/>
              <a:buChar char="ü"/>
            </a:pPr>
            <a:r>
              <a:rPr lang="en-US" dirty="0" smtClean="0">
                <a:solidFill>
                  <a:srgbClr val="0070C0"/>
                </a:solidFill>
              </a:rPr>
              <a:t>Up to $3,000 of eligible expenses per child for up to two children.</a:t>
            </a:r>
          </a:p>
          <a:p>
            <a:pPr marL="228600" indent="-228600">
              <a:buClr>
                <a:srgbClr val="EE6612"/>
              </a:buClr>
              <a:buFont typeface="Wingdings" pitchFamily="2" charset="2"/>
              <a:buChar char="ü"/>
            </a:pPr>
            <a:r>
              <a:rPr lang="en-US" dirty="0" smtClean="0">
                <a:solidFill>
                  <a:srgbClr val="0070C0"/>
                </a:solidFill>
              </a:rPr>
              <a:t>Multiply the total eligible expenses by the applicable % based on income…usually 20%.</a:t>
            </a:r>
          </a:p>
          <a:p>
            <a:pPr marL="228600" indent="-228600">
              <a:buClr>
                <a:srgbClr val="EE6612"/>
              </a:buClr>
              <a:buFont typeface="Wingdings" pitchFamily="2" charset="2"/>
              <a:buChar char="ü"/>
            </a:pPr>
            <a:r>
              <a:rPr lang="en-US" dirty="0" smtClean="0">
                <a:solidFill>
                  <a:srgbClr val="0070C0"/>
                </a:solidFill>
              </a:rPr>
              <a:t>The credit is non-refundable.</a:t>
            </a:r>
          </a:p>
        </p:txBody>
      </p:sp>
      <p:sp>
        <p:nvSpPr>
          <p:cNvPr id="6" name="TextBox 5"/>
          <p:cNvSpPr txBox="1"/>
          <p:nvPr/>
        </p:nvSpPr>
        <p:spPr>
          <a:xfrm>
            <a:off x="457200" y="3886200"/>
            <a:ext cx="8153400" cy="2031325"/>
          </a:xfrm>
          <a:prstGeom prst="rect">
            <a:avLst/>
          </a:prstGeom>
          <a:noFill/>
        </p:spPr>
        <p:txBody>
          <a:bodyPr wrap="square" rtlCol="0">
            <a:spAutoFit/>
          </a:bodyPr>
          <a:lstStyle/>
          <a:p>
            <a:pPr marL="228600" indent="-228600">
              <a:buClr>
                <a:srgbClr val="EE6612"/>
              </a:buClr>
              <a:buFont typeface="Wingdings" pitchFamily="2" charset="2"/>
              <a:buChar char="ü"/>
            </a:pPr>
            <a:r>
              <a:rPr lang="en-US" dirty="0" smtClean="0">
                <a:solidFill>
                  <a:srgbClr val="0070C0"/>
                </a:solidFill>
              </a:rPr>
              <a:t>Expenses paid for the care of the qualifying dependent that are </a:t>
            </a:r>
            <a:r>
              <a:rPr lang="en-US" dirty="0" smtClean="0"/>
              <a:t>required by law </a:t>
            </a:r>
            <a:r>
              <a:rPr lang="en-US" dirty="0" smtClean="0">
                <a:solidFill>
                  <a:srgbClr val="0070C0"/>
                </a:solidFill>
              </a:rPr>
              <a:t>(wages, uniforms, insurance, retirement, preschool fees, etc.).</a:t>
            </a:r>
          </a:p>
          <a:p>
            <a:pPr marL="228600" indent="-228600">
              <a:buClr>
                <a:srgbClr val="EE6612"/>
              </a:buClr>
              <a:buFont typeface="Wingdings" pitchFamily="2" charset="2"/>
              <a:buChar char="ü"/>
            </a:pPr>
            <a:r>
              <a:rPr lang="en-US" dirty="0" smtClean="0">
                <a:solidFill>
                  <a:srgbClr val="0070C0"/>
                </a:solidFill>
              </a:rPr>
              <a:t>School fees for Kindergarten and higher </a:t>
            </a:r>
            <a:r>
              <a:rPr lang="en-US" dirty="0" smtClean="0"/>
              <a:t>do not qualify</a:t>
            </a:r>
            <a:r>
              <a:rPr lang="en-US" dirty="0" smtClean="0">
                <a:solidFill>
                  <a:srgbClr val="0070C0"/>
                </a:solidFill>
              </a:rPr>
              <a:t>; but after-school care does qualify.</a:t>
            </a:r>
          </a:p>
          <a:p>
            <a:pPr marL="228600" indent="-228600">
              <a:buClr>
                <a:srgbClr val="EE6612"/>
              </a:buClr>
              <a:buFont typeface="Wingdings" pitchFamily="2" charset="2"/>
              <a:buChar char="ü"/>
            </a:pPr>
            <a:r>
              <a:rPr lang="en-US" dirty="0" smtClean="0">
                <a:solidFill>
                  <a:srgbClr val="0070C0"/>
                </a:solidFill>
              </a:rPr>
              <a:t>Payments to a relative qualify as long as the relative is not a dependent, the taxpayer’s child and is under age 19.</a:t>
            </a:r>
          </a:p>
        </p:txBody>
      </p:sp>
      <p:sp>
        <p:nvSpPr>
          <p:cNvPr id="7" name="TextBox 6"/>
          <p:cNvSpPr txBox="1"/>
          <p:nvPr/>
        </p:nvSpPr>
        <p:spPr>
          <a:xfrm>
            <a:off x="2209800" y="1600200"/>
            <a:ext cx="4724400" cy="40011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solidFill>
                  <a:schemeClr val="tx1"/>
                </a:solidFill>
              </a:rPr>
              <a:t>How Much is the Credit?</a:t>
            </a:r>
            <a:endParaRPr lang="en-US" sz="2000" dirty="0">
              <a:solidFill>
                <a:schemeClr val="tx1"/>
              </a:solidFill>
            </a:endParaRPr>
          </a:p>
        </p:txBody>
      </p:sp>
      <p:sp>
        <p:nvSpPr>
          <p:cNvPr id="8" name="TextBox 7"/>
          <p:cNvSpPr txBox="1"/>
          <p:nvPr/>
        </p:nvSpPr>
        <p:spPr>
          <a:xfrm>
            <a:off x="2057400" y="3429000"/>
            <a:ext cx="4724400" cy="40011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solidFill>
                  <a:schemeClr val="tx1"/>
                </a:solidFill>
              </a:rPr>
              <a:t>What Expenses are Eligible?</a:t>
            </a:r>
            <a:endParaRPr lang="en-US" sz="2000" dirty="0">
              <a:solidFill>
                <a:schemeClr val="tx1"/>
              </a:solidFill>
            </a:endParaRPr>
          </a:p>
        </p:txBody>
      </p:sp>
      <p:sp>
        <p:nvSpPr>
          <p:cNvPr id="9" name="Title 1"/>
          <p:cNvSpPr txBox="1">
            <a:spLocks/>
          </p:cNvSpPr>
          <p:nvPr/>
        </p:nvSpPr>
        <p:spPr>
          <a:xfrm>
            <a:off x="457200" y="381000"/>
            <a:ext cx="8229600" cy="80965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Dependent Care Credit</a:t>
            </a:r>
            <a:endParaRPr lang="en-US" dirty="0">
              <a:solidFill>
                <a:srgbClr val="F75E09"/>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2" name="Slide Number Placeholder 1"/>
          <p:cNvSpPr>
            <a:spLocks noGrp="1"/>
          </p:cNvSpPr>
          <p:nvPr>
            <p:ph type="sldNum" sz="quarter" idx="12"/>
          </p:nvPr>
        </p:nvSpPr>
        <p:spPr/>
        <p:txBody>
          <a:bodyPr/>
          <a:lstStyle/>
          <a:p>
            <a:fld id="{7F56EB79-833D-4BC0-854A-D241C38066C1}" type="slidenum">
              <a:rPr lang="en-US" smtClean="0"/>
              <a:t>14</a:t>
            </a:fld>
            <a:endParaRPr lang="en-US"/>
          </a:p>
        </p:txBody>
      </p:sp>
    </p:spTree>
    <p:extLst>
      <p:ext uri="{BB962C8B-B14F-4D97-AF65-F5344CB8AC3E}">
        <p14:creationId xmlns:p14="http://schemas.microsoft.com/office/powerpoint/2010/main" val="3561222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7" grpId="0" animBg="1"/>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Earned </a:t>
            </a:r>
            <a:r>
              <a:rPr lang="en-US" dirty="0"/>
              <a:t>I</a:t>
            </a:r>
            <a:r>
              <a:rPr lang="en-US" dirty="0" smtClean="0"/>
              <a:t>ncome</a:t>
            </a:r>
            <a:endParaRPr lang="en-US" dirty="0"/>
          </a:p>
        </p:txBody>
      </p:sp>
      <p:sp>
        <p:nvSpPr>
          <p:cNvPr id="3" name="Slide Number Placeholder 2"/>
          <p:cNvSpPr>
            <a:spLocks noGrp="1"/>
          </p:cNvSpPr>
          <p:nvPr>
            <p:ph type="sldNum" sz="quarter" idx="12"/>
          </p:nvPr>
        </p:nvSpPr>
        <p:spPr/>
        <p:txBody>
          <a:bodyPr/>
          <a:lstStyle/>
          <a:p>
            <a:fld id="{7F56EB79-833D-4BC0-854A-D241C38066C1}" type="slidenum">
              <a:rPr lang="en-US" smtClean="0"/>
              <a:t>15</a:t>
            </a:fld>
            <a:endParaRPr lang="en-US"/>
          </a:p>
        </p:txBody>
      </p:sp>
    </p:spTree>
    <p:extLst>
      <p:ext uri="{BB962C8B-B14F-4D97-AF65-F5344CB8AC3E}">
        <p14:creationId xmlns:p14="http://schemas.microsoft.com/office/powerpoint/2010/main" val="3121762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1639669"/>
            <a:ext cx="8569197" cy="646331"/>
          </a:xfrm>
          <a:prstGeom prst="rect">
            <a:avLst/>
          </a:prstGeom>
          <a:noFill/>
        </p:spPr>
        <p:txBody>
          <a:bodyPr wrap="square" rtlCol="0">
            <a:spAutoFit/>
          </a:bodyPr>
          <a:lstStyle/>
          <a:p>
            <a:r>
              <a:rPr lang="en-US" dirty="0" smtClean="0">
                <a:solidFill>
                  <a:srgbClr val="0070C0"/>
                </a:solidFill>
              </a:rPr>
              <a:t>Income earned by a taxpayer while working outside the U.S.—</a:t>
            </a:r>
          </a:p>
          <a:p>
            <a:r>
              <a:rPr lang="en-US" dirty="0" smtClean="0">
                <a:solidFill>
                  <a:srgbClr val="0070C0"/>
                </a:solidFill>
              </a:rPr>
              <a:t>Location is Key!</a:t>
            </a:r>
            <a:endParaRPr lang="en-US" dirty="0">
              <a:solidFill>
                <a:srgbClr val="0070C0"/>
              </a:solidFill>
            </a:endParaRPr>
          </a:p>
        </p:txBody>
      </p:sp>
      <p:sp>
        <p:nvSpPr>
          <p:cNvPr id="5" name="TextBox 4"/>
          <p:cNvSpPr txBox="1"/>
          <p:nvPr/>
        </p:nvSpPr>
        <p:spPr>
          <a:xfrm>
            <a:off x="2438400" y="2286000"/>
            <a:ext cx="4724400" cy="400110"/>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t>Can You Exclude It?</a:t>
            </a:r>
            <a:endParaRPr lang="en-US" sz="2000" dirty="0"/>
          </a:p>
        </p:txBody>
      </p:sp>
      <p:sp>
        <p:nvSpPr>
          <p:cNvPr id="6" name="TextBox 5"/>
          <p:cNvSpPr txBox="1"/>
          <p:nvPr/>
        </p:nvSpPr>
        <p:spPr>
          <a:xfrm>
            <a:off x="381000" y="2788385"/>
            <a:ext cx="8686800" cy="2585323"/>
          </a:xfrm>
          <a:prstGeom prst="rect">
            <a:avLst/>
          </a:prstGeom>
          <a:noFill/>
        </p:spPr>
        <p:txBody>
          <a:bodyPr wrap="square" rtlCol="0">
            <a:spAutoFit/>
          </a:bodyPr>
          <a:lstStyle/>
          <a:p>
            <a:pPr marL="234950" indent="-234950">
              <a:buClr>
                <a:srgbClr val="EE6612"/>
              </a:buClr>
              <a:buFont typeface="Wingdings" pitchFamily="2" charset="2"/>
              <a:buChar char="ü"/>
            </a:pPr>
            <a:r>
              <a:rPr lang="en-US" b="1" dirty="0" smtClean="0">
                <a:solidFill>
                  <a:srgbClr val="0070C0"/>
                </a:solidFill>
              </a:rPr>
              <a:t>Salary income paid by a U.S. Government agency to employees and PSCs is not eligible for the exclusion. </a:t>
            </a:r>
          </a:p>
          <a:p>
            <a:pPr marL="234950" indent="-234950">
              <a:buClr>
                <a:srgbClr val="EE6612"/>
              </a:buClr>
              <a:buFont typeface="Wingdings" pitchFamily="2" charset="2"/>
              <a:buChar char="ü"/>
            </a:pPr>
            <a:r>
              <a:rPr lang="en-US" b="1" dirty="0" smtClean="0">
                <a:solidFill>
                  <a:srgbClr val="0070C0"/>
                </a:solidFill>
              </a:rPr>
              <a:t>Tax Home Outside the U.S. (at least 12 months) AND either:</a:t>
            </a:r>
          </a:p>
          <a:p>
            <a:pPr marL="234950" indent="-234950">
              <a:buClr>
                <a:srgbClr val="EE6612"/>
              </a:buClr>
              <a:buFont typeface="Wingdings" pitchFamily="2" charset="2"/>
              <a:buChar char="ü"/>
            </a:pPr>
            <a:r>
              <a:rPr lang="en-US" dirty="0" smtClean="0">
                <a:solidFill>
                  <a:srgbClr val="0070C0"/>
                </a:solidFill>
              </a:rPr>
              <a:t>Bona Fide Residence Test (intend to reside for the indefinite future outside the U.S.)—</a:t>
            </a:r>
            <a:r>
              <a:rPr lang="en-US" dirty="0" smtClean="0"/>
              <a:t>full calendar year and facts and circumstances test.</a:t>
            </a:r>
          </a:p>
          <a:p>
            <a:pPr marL="234950" indent="-234950">
              <a:buClr>
                <a:srgbClr val="EE6612"/>
              </a:buClr>
              <a:buFont typeface="Wingdings" pitchFamily="2" charset="2"/>
              <a:buChar char="ü"/>
            </a:pPr>
            <a:r>
              <a:rPr lang="en-US" dirty="0" smtClean="0">
                <a:solidFill>
                  <a:srgbClr val="0070C0"/>
                </a:solidFill>
              </a:rPr>
              <a:t>Physical Presence Test (outside the U.S. for at least 330 full days in a rolling 365 (366 if leap year) day period—prorate if 365 days cuts between tax years)—</a:t>
            </a:r>
            <a:r>
              <a:rPr lang="en-US" dirty="0" smtClean="0"/>
              <a:t>bright lines test.</a:t>
            </a:r>
          </a:p>
          <a:p>
            <a:pPr marL="234950" indent="-234950">
              <a:buClr>
                <a:srgbClr val="EE6612"/>
              </a:buClr>
              <a:buFont typeface="Wingdings" pitchFamily="2" charset="2"/>
              <a:buChar char="ü"/>
            </a:pPr>
            <a:r>
              <a:rPr lang="en-US" dirty="0" smtClean="0">
                <a:solidFill>
                  <a:srgbClr val="0070C0"/>
                </a:solidFill>
              </a:rPr>
              <a:t>Use Form 2555.</a:t>
            </a:r>
          </a:p>
        </p:txBody>
      </p:sp>
      <p:sp>
        <p:nvSpPr>
          <p:cNvPr id="9" name="Title 1"/>
          <p:cNvSpPr txBox="1">
            <a:spLocks/>
          </p:cNvSpPr>
          <p:nvPr/>
        </p:nvSpPr>
        <p:spPr>
          <a:xfrm>
            <a:off x="457200" y="381000"/>
            <a:ext cx="8229600" cy="80965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Foreign Earned Income</a:t>
            </a:r>
            <a:endParaRPr lang="en-US" dirty="0">
              <a:solidFill>
                <a:srgbClr val="F75E09"/>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922264"/>
            <a:ext cx="2983992" cy="935736"/>
          </a:xfrm>
          <a:prstGeom prst="rect">
            <a:avLst/>
          </a:prstGeom>
        </p:spPr>
      </p:pic>
      <p:sp>
        <p:nvSpPr>
          <p:cNvPr id="11" name="TextBox 10"/>
          <p:cNvSpPr txBox="1"/>
          <p:nvPr/>
        </p:nvSpPr>
        <p:spPr>
          <a:xfrm>
            <a:off x="2438400" y="1304091"/>
            <a:ext cx="4724400" cy="400110"/>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solidFill>
                  <a:schemeClr val="tx1"/>
                </a:solidFill>
              </a:rPr>
              <a:t>What Is It?</a:t>
            </a:r>
            <a:endParaRPr lang="en-US" sz="2000" dirty="0">
              <a:solidFill>
                <a:schemeClr val="tx1"/>
              </a:solidFill>
            </a:endParaRPr>
          </a:p>
        </p:txBody>
      </p:sp>
      <p:sp>
        <p:nvSpPr>
          <p:cNvPr id="2" name="Slide Number Placeholder 1"/>
          <p:cNvSpPr>
            <a:spLocks noGrp="1"/>
          </p:cNvSpPr>
          <p:nvPr>
            <p:ph type="sldNum" sz="quarter" idx="12"/>
          </p:nvPr>
        </p:nvSpPr>
        <p:spPr/>
        <p:txBody>
          <a:bodyPr/>
          <a:lstStyle/>
          <a:p>
            <a:fld id="{7F56EB79-833D-4BC0-854A-D241C38066C1}" type="slidenum">
              <a:rPr lang="en-US" smtClean="0"/>
              <a:t>16</a:t>
            </a:fld>
            <a:endParaRPr lang="en-US"/>
          </a:p>
        </p:txBody>
      </p:sp>
    </p:spTree>
    <p:extLst>
      <p:ext uri="{BB962C8B-B14F-4D97-AF65-F5344CB8AC3E}">
        <p14:creationId xmlns:p14="http://schemas.microsoft.com/office/powerpoint/2010/main" val="2340679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uiExpand="1" build="p"/>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80965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Foreign Earned Income</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922264"/>
            <a:ext cx="2983992" cy="935736"/>
          </a:xfrm>
          <a:prstGeom prst="rect">
            <a:avLst/>
          </a:prstGeom>
        </p:spPr>
      </p:pic>
      <p:sp>
        <p:nvSpPr>
          <p:cNvPr id="4" name="TextBox 3"/>
          <p:cNvSpPr txBox="1"/>
          <p:nvPr/>
        </p:nvSpPr>
        <p:spPr>
          <a:xfrm>
            <a:off x="1981200" y="1219200"/>
            <a:ext cx="5638800" cy="400110"/>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t>How Much Can You Exclude?</a:t>
            </a:r>
            <a:endParaRPr lang="en-US" sz="2000" dirty="0"/>
          </a:p>
        </p:txBody>
      </p:sp>
      <p:sp>
        <p:nvSpPr>
          <p:cNvPr id="5" name="TextBox 4"/>
          <p:cNvSpPr txBox="1"/>
          <p:nvPr/>
        </p:nvSpPr>
        <p:spPr>
          <a:xfrm>
            <a:off x="533400" y="1752600"/>
            <a:ext cx="8305801" cy="4247317"/>
          </a:xfrm>
          <a:prstGeom prst="rect">
            <a:avLst/>
          </a:prstGeom>
          <a:noFill/>
        </p:spPr>
        <p:txBody>
          <a:bodyPr wrap="square" rtlCol="0">
            <a:spAutoFit/>
          </a:bodyPr>
          <a:lstStyle/>
          <a:p>
            <a:pPr marL="234950" indent="-234950">
              <a:buClr>
                <a:srgbClr val="EE6612"/>
              </a:buClr>
              <a:buFont typeface="Wingdings" pitchFamily="2" charset="2"/>
              <a:buChar char="ü"/>
            </a:pPr>
            <a:r>
              <a:rPr lang="en-US" dirty="0" smtClean="0">
                <a:solidFill>
                  <a:srgbClr val="0070C0"/>
                </a:solidFill>
              </a:rPr>
              <a:t>Up to the maximum exclusion amount per year ($101,300 for 2016).</a:t>
            </a:r>
          </a:p>
          <a:p>
            <a:pPr marL="234950" indent="-234950">
              <a:buClr>
                <a:srgbClr val="EE6612"/>
              </a:buClr>
              <a:buFont typeface="Wingdings" pitchFamily="2" charset="2"/>
              <a:buChar char="ü"/>
            </a:pPr>
            <a:r>
              <a:rPr lang="en-US" dirty="0" smtClean="0">
                <a:solidFill>
                  <a:srgbClr val="0070C0"/>
                </a:solidFill>
              </a:rPr>
              <a:t>Must prorate if qualifying period cuts tax years.</a:t>
            </a:r>
          </a:p>
          <a:p>
            <a:pPr marL="234950" indent="-234950">
              <a:buClr>
                <a:srgbClr val="EE6612"/>
              </a:buClr>
              <a:buFont typeface="Wingdings" pitchFamily="2" charset="2"/>
              <a:buChar char="ü"/>
            </a:pPr>
            <a:r>
              <a:rPr lang="en-US" dirty="0" smtClean="0">
                <a:solidFill>
                  <a:srgbClr val="0070C0"/>
                </a:solidFill>
              </a:rPr>
              <a:t>Can take two exclusions if married filing jointly and both taxpayers have qualifying income and meet exclusion test.</a:t>
            </a:r>
          </a:p>
          <a:p>
            <a:pPr marL="234950" indent="-234950">
              <a:buClr>
                <a:srgbClr val="EE6612"/>
              </a:buClr>
              <a:buFont typeface="Wingdings" pitchFamily="2" charset="2"/>
              <a:buChar char="ü"/>
            </a:pPr>
            <a:r>
              <a:rPr lang="en-US" dirty="0" smtClean="0">
                <a:solidFill>
                  <a:srgbClr val="0070C0"/>
                </a:solidFill>
              </a:rPr>
              <a:t>Exclusion is for gross income…need to deduct Schedule C expense expenses and ½ SE tax attributed to FEI if self-employed.</a:t>
            </a:r>
          </a:p>
          <a:p>
            <a:pPr marL="234950" indent="-234950">
              <a:buClr>
                <a:srgbClr val="EE6612"/>
              </a:buClr>
              <a:buFont typeface="Wingdings" pitchFamily="2" charset="2"/>
              <a:buChar char="ü"/>
            </a:pPr>
            <a:r>
              <a:rPr lang="en-US" dirty="0" smtClean="0">
                <a:solidFill>
                  <a:srgbClr val="0070C0"/>
                </a:solidFill>
              </a:rPr>
              <a:t>Remember—you can never exclude the self-employment tax!</a:t>
            </a:r>
          </a:p>
          <a:p>
            <a:pPr marL="234950" indent="-234950">
              <a:buClr>
                <a:srgbClr val="EE6612"/>
              </a:buClr>
              <a:buFont typeface="Wingdings" pitchFamily="2" charset="2"/>
              <a:buChar char="ü"/>
            </a:pPr>
            <a:r>
              <a:rPr lang="en-US" dirty="0" smtClean="0">
                <a:solidFill>
                  <a:srgbClr val="0070C0"/>
                </a:solidFill>
              </a:rPr>
              <a:t>Excluded income is taken from the bottom tax brackets rather than the top tax brackets—check MFS if other U.S. taxable income on the return.</a:t>
            </a:r>
          </a:p>
          <a:p>
            <a:pPr marL="234950" indent="-234950">
              <a:buClr>
                <a:srgbClr val="EE6612"/>
              </a:buClr>
              <a:buFont typeface="Wingdings" pitchFamily="2" charset="2"/>
              <a:buChar char="ü"/>
            </a:pPr>
            <a:r>
              <a:rPr lang="en-US" dirty="0" smtClean="0">
                <a:solidFill>
                  <a:srgbClr val="0070C0"/>
                </a:solidFill>
              </a:rPr>
              <a:t>Separate housing exclusion or deduction allowed in specific cases.</a:t>
            </a:r>
          </a:p>
          <a:p>
            <a:pPr marL="234950" indent="-234950">
              <a:buClr>
                <a:srgbClr val="EE6612"/>
              </a:buClr>
              <a:buFont typeface="Wingdings" pitchFamily="2" charset="2"/>
              <a:buChar char="ü"/>
            </a:pPr>
            <a:r>
              <a:rPr lang="en-US" dirty="0">
                <a:solidFill>
                  <a:srgbClr val="0070C0"/>
                </a:solidFill>
              </a:rPr>
              <a:t>Some states do not conform to Federal </a:t>
            </a:r>
            <a:r>
              <a:rPr lang="en-US" dirty="0" smtClean="0">
                <a:solidFill>
                  <a:srgbClr val="0070C0"/>
                </a:solidFill>
              </a:rPr>
              <a:t>Foreign Earned </a:t>
            </a:r>
            <a:r>
              <a:rPr lang="en-US" dirty="0">
                <a:solidFill>
                  <a:srgbClr val="0070C0"/>
                </a:solidFill>
              </a:rPr>
              <a:t>Income Exclusion (e.g., MA, CA, HI</a:t>
            </a:r>
            <a:r>
              <a:rPr lang="en-US" dirty="0" smtClean="0">
                <a:solidFill>
                  <a:srgbClr val="0070C0"/>
                </a:solidFill>
              </a:rPr>
              <a:t>).</a:t>
            </a:r>
          </a:p>
          <a:p>
            <a:pPr marL="234950" indent="-234950">
              <a:buClr>
                <a:srgbClr val="EE6612"/>
              </a:buClr>
              <a:buFont typeface="Wingdings" pitchFamily="2" charset="2"/>
              <a:buChar char="ü"/>
            </a:pPr>
            <a:r>
              <a:rPr lang="en-US" dirty="0" smtClean="0">
                <a:solidFill>
                  <a:srgbClr val="0070C0"/>
                </a:solidFill>
              </a:rPr>
              <a:t>No</a:t>
            </a:r>
            <a:r>
              <a:rPr lang="en-US" i="1" dirty="0" smtClean="0">
                <a:solidFill>
                  <a:srgbClr val="0070C0"/>
                </a:solidFill>
              </a:rPr>
              <a:t> </a:t>
            </a:r>
            <a:r>
              <a:rPr lang="en-US" dirty="0" smtClean="0">
                <a:solidFill>
                  <a:srgbClr val="0070C0"/>
                </a:solidFill>
              </a:rPr>
              <a:t>additional child tax credit if you file Form 2555 (consider FTC).</a:t>
            </a:r>
            <a:endParaRPr lang="en-US" dirty="0">
              <a:solidFill>
                <a:srgbClr val="0070C0"/>
              </a:solidFill>
            </a:endParaRPr>
          </a:p>
          <a:p>
            <a:pPr marL="234950" indent="-234950">
              <a:buClr>
                <a:srgbClr val="EE6612"/>
              </a:buClr>
              <a:buFont typeface="Wingdings" pitchFamily="2" charset="2"/>
              <a:buChar char="ü"/>
            </a:pPr>
            <a:endParaRPr lang="en-US" dirty="0" smtClean="0">
              <a:solidFill>
                <a:srgbClr val="0070C0"/>
              </a:solidFill>
            </a:endParaRPr>
          </a:p>
        </p:txBody>
      </p:sp>
      <p:sp>
        <p:nvSpPr>
          <p:cNvPr id="6" name="Slide Number Placeholder 5"/>
          <p:cNvSpPr>
            <a:spLocks noGrp="1"/>
          </p:cNvSpPr>
          <p:nvPr>
            <p:ph type="sldNum" sz="quarter" idx="12"/>
          </p:nvPr>
        </p:nvSpPr>
        <p:spPr/>
        <p:txBody>
          <a:bodyPr/>
          <a:lstStyle/>
          <a:p>
            <a:fld id="{7F56EB79-833D-4BC0-854A-D241C38066C1}" type="slidenum">
              <a:rPr lang="en-US" smtClean="0"/>
              <a:t>17</a:t>
            </a:fld>
            <a:endParaRPr lang="en-US"/>
          </a:p>
        </p:txBody>
      </p:sp>
    </p:spTree>
    <p:extLst>
      <p:ext uri="{BB962C8B-B14F-4D97-AF65-F5344CB8AC3E}">
        <p14:creationId xmlns:p14="http://schemas.microsoft.com/office/powerpoint/2010/main" val="2893431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21877" y="1472625"/>
            <a:ext cx="4419600" cy="584775"/>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3200" dirty="0" smtClean="0"/>
              <a:t>Other Options?</a:t>
            </a:r>
            <a:endParaRPr lang="en-US" sz="3200" dirty="0"/>
          </a:p>
        </p:txBody>
      </p:sp>
      <p:sp>
        <p:nvSpPr>
          <p:cNvPr id="4" name="TextBox 3"/>
          <p:cNvSpPr txBox="1"/>
          <p:nvPr/>
        </p:nvSpPr>
        <p:spPr>
          <a:xfrm>
            <a:off x="1676400" y="2263914"/>
            <a:ext cx="5181600" cy="1015663"/>
          </a:xfrm>
          <a:prstGeom prst="rect">
            <a:avLst/>
          </a:prstGeom>
          <a:noFill/>
        </p:spPr>
        <p:txBody>
          <a:bodyPr wrap="square" rtlCol="0">
            <a:spAutoFit/>
          </a:bodyPr>
          <a:lstStyle/>
          <a:p>
            <a:pPr marL="228600" indent="-228600">
              <a:buClr>
                <a:srgbClr val="EE6612"/>
              </a:buClr>
              <a:buFont typeface="Wingdings" pitchFamily="2" charset="2"/>
              <a:buChar char="ü"/>
            </a:pPr>
            <a:r>
              <a:rPr lang="en-US" sz="2000" dirty="0" smtClean="0">
                <a:solidFill>
                  <a:srgbClr val="0070C0"/>
                </a:solidFill>
              </a:rPr>
              <a:t>Foreign Tax Credit (</a:t>
            </a:r>
            <a:r>
              <a:rPr lang="en-US" sz="2000" dirty="0" smtClean="0"/>
              <a:t>sometimes better if working in high tax jurisdiction</a:t>
            </a:r>
            <a:r>
              <a:rPr lang="en-US" sz="2000" dirty="0" smtClean="0">
                <a:solidFill>
                  <a:srgbClr val="0070C0"/>
                </a:solidFill>
              </a:rPr>
              <a:t>)</a:t>
            </a:r>
          </a:p>
          <a:p>
            <a:pPr marL="228600" indent="-228600">
              <a:buClr>
                <a:srgbClr val="EE6612"/>
              </a:buClr>
              <a:buFont typeface="Wingdings" pitchFamily="2" charset="2"/>
              <a:buChar char="ü"/>
            </a:pPr>
            <a:r>
              <a:rPr lang="en-US" sz="2000" dirty="0" smtClean="0">
                <a:solidFill>
                  <a:srgbClr val="0070C0"/>
                </a:solidFill>
              </a:rPr>
              <a:t>Itemized Deduction of Foreign Taxes</a:t>
            </a:r>
          </a:p>
        </p:txBody>
      </p:sp>
      <p:sp>
        <p:nvSpPr>
          <p:cNvPr id="5" name="TextBox 4"/>
          <p:cNvSpPr txBox="1"/>
          <p:nvPr/>
        </p:nvSpPr>
        <p:spPr>
          <a:xfrm>
            <a:off x="1371600" y="3265944"/>
            <a:ext cx="5410200" cy="2677656"/>
          </a:xfrm>
          <a:prstGeom prst="rect">
            <a:avLst/>
          </a:prstGeom>
          <a:noFill/>
        </p:spPr>
        <p:txBody>
          <a:bodyPr wrap="square" rtlCol="0">
            <a:spAutoFit/>
          </a:bodyPr>
          <a:lstStyle/>
          <a:p>
            <a:pPr algn="ctr"/>
            <a:r>
              <a:rPr lang="en-US" sz="2400" b="1" dirty="0" smtClean="0">
                <a:solidFill>
                  <a:srgbClr val="0070C0"/>
                </a:solidFill>
              </a:rPr>
              <a:t>Once you elect the Foreign Earned Income Exclusion, you must continue using it for all eligible income until/unless you revoke the election.  Once you revoke the election, you cannot elect to use it again for 5 tax years.</a:t>
            </a:r>
            <a:endParaRPr lang="en-US" sz="2400" b="1" dirty="0">
              <a:solidFill>
                <a:srgbClr val="0070C0"/>
              </a:solidFill>
            </a:endParaRPr>
          </a:p>
        </p:txBody>
      </p:sp>
      <p:sp>
        <p:nvSpPr>
          <p:cNvPr id="6" name="Title 1"/>
          <p:cNvSpPr txBox="1">
            <a:spLocks/>
          </p:cNvSpPr>
          <p:nvPr/>
        </p:nvSpPr>
        <p:spPr>
          <a:xfrm>
            <a:off x="457200" y="381000"/>
            <a:ext cx="8229600" cy="80965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Foreign Earned Income</a:t>
            </a:r>
            <a:endParaRPr lang="en-US" dirty="0">
              <a:solidFill>
                <a:srgbClr val="F75E09"/>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2" name="Slide Number Placeholder 1"/>
          <p:cNvSpPr>
            <a:spLocks noGrp="1"/>
          </p:cNvSpPr>
          <p:nvPr>
            <p:ph type="sldNum" sz="quarter" idx="12"/>
          </p:nvPr>
        </p:nvSpPr>
        <p:spPr/>
        <p:txBody>
          <a:bodyPr/>
          <a:lstStyle/>
          <a:p>
            <a:fld id="{7F56EB79-833D-4BC0-854A-D241C38066C1}" type="slidenum">
              <a:rPr lang="en-US" smtClean="0"/>
              <a:t>18</a:t>
            </a:fld>
            <a:endParaRPr lang="en-US"/>
          </a:p>
        </p:txBody>
      </p:sp>
    </p:spTree>
    <p:extLst>
      <p:ext uri="{BB962C8B-B14F-4D97-AF65-F5344CB8AC3E}">
        <p14:creationId xmlns:p14="http://schemas.microsoft.com/office/powerpoint/2010/main" val="227989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Foreign Assets</a:t>
            </a:r>
            <a:endParaRPr lang="en-US" dirty="0"/>
          </a:p>
        </p:txBody>
      </p:sp>
      <p:sp>
        <p:nvSpPr>
          <p:cNvPr id="3" name="Slide Number Placeholder 2"/>
          <p:cNvSpPr>
            <a:spLocks noGrp="1"/>
          </p:cNvSpPr>
          <p:nvPr>
            <p:ph type="sldNum" sz="quarter" idx="12"/>
          </p:nvPr>
        </p:nvSpPr>
        <p:spPr/>
        <p:txBody>
          <a:bodyPr/>
          <a:lstStyle/>
          <a:p>
            <a:fld id="{7F56EB79-833D-4BC0-854A-D241C38066C1}" type="slidenum">
              <a:rPr lang="en-US" smtClean="0"/>
              <a:t>19</a:t>
            </a:fld>
            <a:endParaRPr lang="en-US"/>
          </a:p>
        </p:txBody>
      </p:sp>
    </p:spTree>
    <p:extLst>
      <p:ext uri="{BB962C8B-B14F-4D97-AF65-F5344CB8AC3E}">
        <p14:creationId xmlns:p14="http://schemas.microsoft.com/office/powerpoint/2010/main" val="1472417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About Your Presenter</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0008" y="5922264"/>
            <a:ext cx="2983992" cy="935736"/>
          </a:xfrm>
          <a:prstGeom prst="rect">
            <a:avLst/>
          </a:prstGeom>
        </p:spPr>
      </p:pic>
      <p:sp>
        <p:nvSpPr>
          <p:cNvPr id="4" name="TextBox 3"/>
          <p:cNvSpPr txBox="1"/>
          <p:nvPr/>
        </p:nvSpPr>
        <p:spPr>
          <a:xfrm>
            <a:off x="609600" y="1600200"/>
            <a:ext cx="7813357" cy="584775"/>
          </a:xfrm>
          <a:prstGeom prst="rect">
            <a:avLst/>
          </a:prstGeom>
          <a:noFill/>
        </p:spPr>
        <p:txBody>
          <a:bodyPr wrap="none" rtlCol="0">
            <a:spAutoFit/>
          </a:bodyPr>
          <a:lstStyle/>
          <a:p>
            <a:r>
              <a:rPr lang="en-US" sz="3200" b="1" dirty="0" smtClean="0"/>
              <a:t>Christine </a:t>
            </a:r>
            <a:r>
              <a:rPr lang="en-US" sz="3200" b="1" dirty="0" err="1" smtClean="0"/>
              <a:t>Elsea</a:t>
            </a:r>
            <a:r>
              <a:rPr lang="en-US" sz="3200" b="1" dirty="0" err="1"/>
              <a:t>-</a:t>
            </a:r>
            <a:r>
              <a:rPr lang="en-US" sz="3200" b="1" dirty="0" err="1" smtClean="0"/>
              <a:t>Mandojana</a:t>
            </a:r>
            <a:r>
              <a:rPr lang="en-US" sz="3200" b="1" dirty="0" smtClean="0"/>
              <a:t>, CPA, CFP</a:t>
            </a:r>
            <a:r>
              <a:rPr lang="en-US" sz="3200" b="1" baseline="30000" dirty="0" smtClean="0"/>
              <a:t>®</a:t>
            </a:r>
            <a:endParaRPr lang="en-US" sz="3200" b="1" baseline="30000" dirty="0"/>
          </a:p>
        </p:txBody>
      </p:sp>
      <p:sp>
        <p:nvSpPr>
          <p:cNvPr id="5" name="TextBox 4"/>
          <p:cNvSpPr txBox="1"/>
          <p:nvPr/>
        </p:nvSpPr>
        <p:spPr>
          <a:xfrm>
            <a:off x="304800" y="2590800"/>
            <a:ext cx="8839200" cy="3046988"/>
          </a:xfrm>
          <a:prstGeom prst="rect">
            <a:avLst/>
          </a:prstGeom>
          <a:noFill/>
        </p:spPr>
        <p:txBody>
          <a:bodyPr wrap="square" rtlCol="0">
            <a:spAutoFit/>
          </a:bodyPr>
          <a:lstStyle/>
          <a:p>
            <a:pPr marL="285750" indent="-285750">
              <a:buClr>
                <a:srgbClr val="F75E09"/>
              </a:buClr>
              <a:buFont typeface="Wingdings" pitchFamily="2" charset="2"/>
              <a:buChar char="ü"/>
            </a:pPr>
            <a:r>
              <a:rPr lang="en-US" sz="2400" b="1" dirty="0" smtClean="0">
                <a:solidFill>
                  <a:srgbClr val="0070C0"/>
                </a:solidFill>
              </a:rPr>
              <a:t>Certified Public Accountant since 1996</a:t>
            </a:r>
          </a:p>
          <a:p>
            <a:pPr marL="285750" indent="-285750">
              <a:buClr>
                <a:srgbClr val="F75E09"/>
              </a:buClr>
              <a:buFont typeface="Wingdings" pitchFamily="2" charset="2"/>
              <a:buChar char="ü"/>
            </a:pPr>
            <a:r>
              <a:rPr lang="en-US" sz="2400" b="1" dirty="0" smtClean="0">
                <a:solidFill>
                  <a:srgbClr val="0070C0"/>
                </a:solidFill>
              </a:rPr>
              <a:t>Certified Financial Planner since 2010</a:t>
            </a:r>
          </a:p>
          <a:p>
            <a:pPr marL="285750" indent="-285750">
              <a:buClr>
                <a:srgbClr val="F75E09"/>
              </a:buClr>
              <a:buFont typeface="Wingdings" pitchFamily="2" charset="2"/>
              <a:buChar char="ü"/>
            </a:pPr>
            <a:r>
              <a:rPr lang="en-US" sz="2400" b="1" dirty="0" smtClean="0">
                <a:solidFill>
                  <a:srgbClr val="0070C0"/>
                </a:solidFill>
              </a:rPr>
              <a:t>MS in Foreign Service/Business Diplomacy from Georgetown University, 1999</a:t>
            </a:r>
          </a:p>
          <a:p>
            <a:pPr marL="285750" indent="-285750">
              <a:buClr>
                <a:srgbClr val="F75E09"/>
              </a:buClr>
              <a:buFont typeface="Wingdings" pitchFamily="2" charset="2"/>
              <a:buChar char="ü"/>
            </a:pPr>
            <a:r>
              <a:rPr lang="en-US" sz="2400" b="1" dirty="0" smtClean="0">
                <a:solidFill>
                  <a:srgbClr val="0070C0"/>
                </a:solidFill>
              </a:rPr>
              <a:t>KPMG, Arthur Andersen, financial services/non-profit </a:t>
            </a:r>
          </a:p>
          <a:p>
            <a:pPr marL="285750" indent="-285750">
              <a:buClr>
                <a:srgbClr val="F75E09"/>
              </a:buClr>
              <a:buFont typeface="Wingdings" pitchFamily="2" charset="2"/>
              <a:buChar char="ü"/>
            </a:pPr>
            <a:r>
              <a:rPr lang="en-US" sz="2400" b="1" dirty="0" smtClean="0">
                <a:solidFill>
                  <a:srgbClr val="0070C0"/>
                </a:solidFill>
              </a:rPr>
              <a:t>U.S. expat tax and financial planning since 2006</a:t>
            </a:r>
          </a:p>
          <a:p>
            <a:pPr marL="285750" indent="-285750">
              <a:buClr>
                <a:srgbClr val="F75E09"/>
              </a:buClr>
              <a:buFont typeface="Wingdings" pitchFamily="2" charset="2"/>
              <a:buChar char="ü"/>
            </a:pPr>
            <a:r>
              <a:rPr lang="en-US" sz="2400" b="1" dirty="0" smtClean="0">
                <a:solidFill>
                  <a:srgbClr val="0070C0"/>
                </a:solidFill>
              </a:rPr>
              <a:t>EFM since 2000:  The Philippines, Portugal, Peru, Colombia, DC and currently Barcelona, Spain</a:t>
            </a:r>
            <a:endParaRPr lang="en-US" sz="2400" b="1" dirty="0">
              <a:solidFill>
                <a:srgbClr val="0070C0"/>
              </a:solidFill>
            </a:endParaRPr>
          </a:p>
        </p:txBody>
      </p:sp>
      <p:sp>
        <p:nvSpPr>
          <p:cNvPr id="6" name="Slide Number Placeholder 5"/>
          <p:cNvSpPr>
            <a:spLocks noGrp="1"/>
          </p:cNvSpPr>
          <p:nvPr>
            <p:ph type="sldNum" sz="quarter" idx="12"/>
          </p:nvPr>
        </p:nvSpPr>
        <p:spPr/>
        <p:txBody>
          <a:bodyPr/>
          <a:lstStyle/>
          <a:p>
            <a:fld id="{7F56EB79-833D-4BC0-854A-D241C38066C1}" type="slidenum">
              <a:rPr lang="en-US" smtClean="0"/>
              <a:t>2</a:t>
            </a:fld>
            <a:endParaRPr lang="en-US"/>
          </a:p>
        </p:txBody>
      </p:sp>
    </p:spTree>
    <p:extLst>
      <p:ext uri="{BB962C8B-B14F-4D97-AF65-F5344CB8AC3E}">
        <p14:creationId xmlns:p14="http://schemas.microsoft.com/office/powerpoint/2010/main" val="480967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447800"/>
            <a:ext cx="5029200" cy="400110"/>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t>Tax Return Requirements</a:t>
            </a:r>
            <a:endParaRPr lang="en-US" sz="2000" dirty="0"/>
          </a:p>
        </p:txBody>
      </p:sp>
      <p:sp>
        <p:nvSpPr>
          <p:cNvPr id="5" name="TextBox 4"/>
          <p:cNvSpPr txBox="1"/>
          <p:nvPr/>
        </p:nvSpPr>
        <p:spPr>
          <a:xfrm>
            <a:off x="533400" y="1752600"/>
            <a:ext cx="8382000" cy="707886"/>
          </a:xfrm>
          <a:prstGeom prst="rect">
            <a:avLst/>
          </a:prstGeom>
          <a:noFill/>
        </p:spPr>
        <p:txBody>
          <a:bodyPr wrap="square" rtlCol="0">
            <a:spAutoFit/>
          </a:bodyPr>
          <a:lstStyle/>
          <a:p>
            <a:pPr>
              <a:buClr>
                <a:srgbClr val="EE6612"/>
              </a:buClr>
              <a:buFont typeface="Wingdings" pitchFamily="2" charset="2"/>
              <a:buChar char="§"/>
            </a:pPr>
            <a:r>
              <a:rPr lang="en-US" sz="2000" dirty="0" smtClean="0">
                <a:solidFill>
                  <a:srgbClr val="0070C0"/>
                </a:solidFill>
              </a:rPr>
              <a:t> Report the </a:t>
            </a:r>
            <a:r>
              <a:rPr lang="en-US" sz="2000" dirty="0" err="1" smtClean="0">
                <a:solidFill>
                  <a:srgbClr val="0070C0"/>
                </a:solidFill>
              </a:rPr>
              <a:t>Inc</a:t>
            </a:r>
            <a:r>
              <a:rPr lang="en-US" sz="2000" dirty="0" smtClean="0">
                <a:solidFill>
                  <a:srgbClr val="0070C0"/>
                </a:solidFill>
              </a:rPr>
              <a:t> on </a:t>
            </a:r>
            <a:r>
              <a:rPr lang="en-US" sz="2000" dirty="0" err="1" smtClean="0">
                <a:solidFill>
                  <a:srgbClr val="0070C0"/>
                </a:solidFill>
              </a:rPr>
              <a:t>Sch</a:t>
            </a:r>
            <a:r>
              <a:rPr lang="en-US" sz="2000" dirty="0" smtClean="0">
                <a:solidFill>
                  <a:srgbClr val="0070C0"/>
                </a:solidFill>
              </a:rPr>
              <a:t> B and/or D; possible Foreign Tax Credit.</a:t>
            </a:r>
          </a:p>
          <a:p>
            <a:pPr>
              <a:buClr>
                <a:srgbClr val="EE6612"/>
              </a:buClr>
              <a:buFont typeface="Wingdings" pitchFamily="2" charset="2"/>
              <a:buChar char="§"/>
            </a:pPr>
            <a:r>
              <a:rPr lang="en-US" sz="2000" dirty="0" smtClean="0">
                <a:solidFill>
                  <a:srgbClr val="0070C0"/>
                </a:solidFill>
              </a:rPr>
              <a:t> Check the Box on Schedule B (designate countries/mark FBAR).</a:t>
            </a:r>
            <a:endParaRPr lang="en-US" sz="2000" dirty="0">
              <a:solidFill>
                <a:srgbClr val="0070C0"/>
              </a:solidFill>
            </a:endParaRPr>
          </a:p>
        </p:txBody>
      </p:sp>
      <p:sp>
        <p:nvSpPr>
          <p:cNvPr id="7" name="TextBox 6"/>
          <p:cNvSpPr txBox="1"/>
          <p:nvPr/>
        </p:nvSpPr>
        <p:spPr>
          <a:xfrm>
            <a:off x="685800" y="4248090"/>
            <a:ext cx="5029200" cy="400110"/>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t>FBAR (FinCen114) Requirements</a:t>
            </a:r>
            <a:endParaRPr lang="en-US" sz="2000" dirty="0"/>
          </a:p>
        </p:txBody>
      </p:sp>
      <p:sp>
        <p:nvSpPr>
          <p:cNvPr id="8" name="TextBox 7"/>
          <p:cNvSpPr txBox="1"/>
          <p:nvPr/>
        </p:nvSpPr>
        <p:spPr>
          <a:xfrm>
            <a:off x="533400" y="4543961"/>
            <a:ext cx="8458200" cy="1938992"/>
          </a:xfrm>
          <a:prstGeom prst="rect">
            <a:avLst/>
          </a:prstGeom>
          <a:noFill/>
        </p:spPr>
        <p:txBody>
          <a:bodyPr wrap="square" rtlCol="0">
            <a:spAutoFit/>
          </a:bodyPr>
          <a:lstStyle/>
          <a:p>
            <a:pPr marL="166688" indent="-166688">
              <a:buClr>
                <a:srgbClr val="EE6612"/>
              </a:buClr>
              <a:buFont typeface="Wingdings" pitchFamily="2" charset="2"/>
              <a:buChar char="§"/>
            </a:pPr>
            <a:r>
              <a:rPr lang="en-US" sz="2000" dirty="0" smtClean="0">
                <a:solidFill>
                  <a:srgbClr val="0070C0"/>
                </a:solidFill>
              </a:rPr>
              <a:t>Filing deadlines now correlate with 1040 tax return—April with October extension available-still separate report.</a:t>
            </a:r>
          </a:p>
          <a:p>
            <a:pPr marL="166688" indent="-166688">
              <a:buClr>
                <a:srgbClr val="EE6612"/>
              </a:buClr>
              <a:buFont typeface="Wingdings" pitchFamily="2" charset="2"/>
              <a:buChar char="§"/>
            </a:pPr>
            <a:r>
              <a:rPr lang="en-US" sz="2000" dirty="0" smtClean="0">
                <a:solidFill>
                  <a:srgbClr val="0070C0"/>
                </a:solidFill>
              </a:rPr>
              <a:t>The max balance of all foreign financial accounts totals $10k USD or more at ANY time during the year-ownership and signatory authority.</a:t>
            </a:r>
          </a:p>
          <a:p>
            <a:pPr marL="166688" indent="-166688">
              <a:buClr>
                <a:srgbClr val="EE6612"/>
              </a:buClr>
              <a:buFont typeface="Wingdings" pitchFamily="2" charset="2"/>
              <a:buChar char="§"/>
            </a:pPr>
            <a:r>
              <a:rPr lang="en-US" sz="2000" dirty="0" smtClean="0">
                <a:solidFill>
                  <a:srgbClr val="0070C0"/>
                </a:solidFill>
              </a:rPr>
              <a:t>U.S. citizen or resident.</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922264"/>
            <a:ext cx="2983992" cy="935736"/>
          </a:xfrm>
          <a:prstGeom prst="rect">
            <a:avLst/>
          </a:prstGeom>
        </p:spPr>
      </p:pic>
      <p:sp>
        <p:nvSpPr>
          <p:cNvPr id="10" name="Title 1"/>
          <p:cNvSpPr txBox="1">
            <a:spLocks/>
          </p:cNvSpPr>
          <p:nvPr/>
        </p:nvSpPr>
        <p:spPr>
          <a:xfrm>
            <a:off x="457200" y="381000"/>
            <a:ext cx="8229600" cy="80965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Assets Held Outside the U.S.</a:t>
            </a:r>
            <a:endParaRPr lang="en-US" dirty="0">
              <a:solidFill>
                <a:srgbClr val="F75E09"/>
              </a:solidFill>
            </a:endParaRPr>
          </a:p>
        </p:txBody>
      </p:sp>
      <p:sp>
        <p:nvSpPr>
          <p:cNvPr id="11" name="TextBox 10"/>
          <p:cNvSpPr txBox="1"/>
          <p:nvPr/>
        </p:nvSpPr>
        <p:spPr>
          <a:xfrm>
            <a:off x="533400" y="990600"/>
            <a:ext cx="4756238" cy="461665"/>
          </a:xfrm>
          <a:prstGeom prst="rect">
            <a:avLst/>
          </a:prstGeom>
          <a:noFill/>
          <a:ln w="19050">
            <a:solidFill>
              <a:schemeClr val="tx1"/>
            </a:solidFill>
          </a:ln>
        </p:spPr>
        <p:txBody>
          <a:bodyPr wrap="none" rtlCol="0">
            <a:spAutoFit/>
          </a:bodyPr>
          <a:lstStyle/>
          <a:p>
            <a:r>
              <a:rPr lang="en-US" sz="2400" b="1" dirty="0" smtClean="0">
                <a:solidFill>
                  <a:srgbClr val="EE6612"/>
                </a:solidFill>
              </a:rPr>
              <a:t>Bank and Investment Accounts</a:t>
            </a:r>
            <a:endParaRPr lang="en-US" sz="2400" b="1" dirty="0">
              <a:solidFill>
                <a:srgbClr val="EE6612"/>
              </a:solidFill>
            </a:endParaRPr>
          </a:p>
        </p:txBody>
      </p:sp>
      <p:sp>
        <p:nvSpPr>
          <p:cNvPr id="12" name="TextBox 11"/>
          <p:cNvSpPr txBox="1"/>
          <p:nvPr/>
        </p:nvSpPr>
        <p:spPr>
          <a:xfrm>
            <a:off x="533400" y="2362200"/>
            <a:ext cx="7924800" cy="400110"/>
          </a:xfrm>
          <a:prstGeom prst="rect">
            <a:avLst/>
          </a:prstGeom>
          <a:noFill/>
        </p:spPr>
        <p:txBody>
          <a:bodyPr wrap="square" rtlCol="0">
            <a:spAutoFit/>
          </a:bodyPr>
          <a:lstStyle/>
          <a:p>
            <a:pPr>
              <a:buClr>
                <a:srgbClr val="EE6612"/>
              </a:buClr>
              <a:buFont typeface="Wingdings" pitchFamily="2" charset="2"/>
              <a:buChar char="§"/>
            </a:pPr>
            <a:r>
              <a:rPr lang="en-US" sz="2000" dirty="0" smtClean="0">
                <a:solidFill>
                  <a:srgbClr val="0070C0"/>
                </a:solidFill>
              </a:rPr>
              <a:t> More than $50k USD?  Check for FATCA reporting.</a:t>
            </a:r>
          </a:p>
        </p:txBody>
      </p:sp>
      <p:sp>
        <p:nvSpPr>
          <p:cNvPr id="13" name="TextBox 12"/>
          <p:cNvSpPr txBox="1"/>
          <p:nvPr/>
        </p:nvSpPr>
        <p:spPr>
          <a:xfrm>
            <a:off x="685800" y="2667000"/>
            <a:ext cx="5029200" cy="400110"/>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t>FATCA Requirements</a:t>
            </a:r>
            <a:endParaRPr lang="en-US" sz="2000" dirty="0"/>
          </a:p>
        </p:txBody>
      </p:sp>
      <p:sp>
        <p:nvSpPr>
          <p:cNvPr id="14" name="TextBox 13"/>
          <p:cNvSpPr txBox="1"/>
          <p:nvPr/>
        </p:nvSpPr>
        <p:spPr>
          <a:xfrm>
            <a:off x="533400" y="2971800"/>
            <a:ext cx="7848600" cy="1323439"/>
          </a:xfrm>
          <a:prstGeom prst="rect">
            <a:avLst/>
          </a:prstGeom>
          <a:noFill/>
        </p:spPr>
        <p:txBody>
          <a:bodyPr wrap="square" rtlCol="0">
            <a:spAutoFit/>
          </a:bodyPr>
          <a:lstStyle/>
          <a:p>
            <a:pPr marL="166688" indent="-166688">
              <a:buClr>
                <a:srgbClr val="EE6612"/>
              </a:buClr>
              <a:buFont typeface="Wingdings" pitchFamily="2" charset="2"/>
              <a:buChar char="§"/>
            </a:pPr>
            <a:r>
              <a:rPr lang="en-US" sz="2000" dirty="0" smtClean="0">
                <a:solidFill>
                  <a:srgbClr val="0070C0"/>
                </a:solidFill>
              </a:rPr>
              <a:t>Form 8938 filed with Form 1040.</a:t>
            </a:r>
          </a:p>
          <a:p>
            <a:pPr marL="166688" indent="-166688">
              <a:buClr>
                <a:srgbClr val="EE6612"/>
              </a:buClr>
              <a:buFont typeface="Wingdings" pitchFamily="2" charset="2"/>
              <a:buChar char="§"/>
            </a:pPr>
            <a:r>
              <a:rPr lang="en-US" sz="2000" dirty="0" smtClean="0">
                <a:solidFill>
                  <a:srgbClr val="0070C0"/>
                </a:solidFill>
              </a:rPr>
              <a:t>Report specified foreign financial assets (bank, passive &amp; active investment, some pensions, some inheritances, etc.).</a:t>
            </a:r>
          </a:p>
          <a:p>
            <a:pPr marL="166688" indent="-166688">
              <a:buClr>
                <a:srgbClr val="EE6612"/>
              </a:buClr>
              <a:buFont typeface="Wingdings" pitchFamily="2" charset="2"/>
              <a:buChar char="§"/>
            </a:pPr>
            <a:r>
              <a:rPr lang="en-US" sz="2000" dirty="0" smtClean="0">
                <a:solidFill>
                  <a:srgbClr val="0070C0"/>
                </a:solidFill>
              </a:rPr>
              <a:t>Check requirements if aggregate value $50k USD or more.</a:t>
            </a:r>
          </a:p>
        </p:txBody>
      </p:sp>
      <p:sp>
        <p:nvSpPr>
          <p:cNvPr id="2" name="Slide Number Placeholder 1"/>
          <p:cNvSpPr>
            <a:spLocks noGrp="1"/>
          </p:cNvSpPr>
          <p:nvPr>
            <p:ph type="sldNum" sz="quarter" idx="12"/>
          </p:nvPr>
        </p:nvSpPr>
        <p:spPr/>
        <p:txBody>
          <a:bodyPr/>
          <a:lstStyle/>
          <a:p>
            <a:fld id="{7F56EB79-833D-4BC0-854A-D241C38066C1}" type="slidenum">
              <a:rPr lang="en-US" smtClean="0"/>
              <a:t>20</a:t>
            </a:fld>
            <a:endParaRPr lang="en-US"/>
          </a:p>
        </p:txBody>
      </p:sp>
    </p:spTree>
    <p:extLst>
      <p:ext uri="{BB962C8B-B14F-4D97-AF65-F5344CB8AC3E}">
        <p14:creationId xmlns:p14="http://schemas.microsoft.com/office/powerpoint/2010/main" val="311708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build="p"/>
      <p:bldP spid="7" grpId="0"/>
      <p:bldP spid="8" grpId="0" build="p"/>
      <p:bldP spid="12" grpId="0" build="p"/>
      <p:bldP spid="13" grpId="0"/>
      <p:bldP spid="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381000"/>
            <a:ext cx="8229600" cy="809655"/>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Assets Held Outside the U.S.</a:t>
            </a:r>
            <a:endParaRPr lang="en-US" dirty="0">
              <a:solidFill>
                <a:srgbClr val="F75E09"/>
              </a:solidFill>
            </a:endParaRPr>
          </a:p>
        </p:txBody>
      </p:sp>
      <p:sp>
        <p:nvSpPr>
          <p:cNvPr id="3" name="TextBox 2"/>
          <p:cNvSpPr txBox="1"/>
          <p:nvPr/>
        </p:nvSpPr>
        <p:spPr>
          <a:xfrm>
            <a:off x="533400" y="1143000"/>
            <a:ext cx="1845377" cy="461665"/>
          </a:xfrm>
          <a:prstGeom prst="rect">
            <a:avLst/>
          </a:prstGeom>
          <a:noFill/>
          <a:ln w="19050">
            <a:solidFill>
              <a:schemeClr val="tx1"/>
            </a:solidFill>
          </a:ln>
        </p:spPr>
        <p:txBody>
          <a:bodyPr wrap="none" rtlCol="0">
            <a:spAutoFit/>
          </a:bodyPr>
          <a:lstStyle/>
          <a:p>
            <a:r>
              <a:rPr lang="en-US" sz="2400" b="1" dirty="0" smtClean="0">
                <a:solidFill>
                  <a:srgbClr val="EE6612"/>
                </a:solidFill>
              </a:rPr>
              <a:t>Real Estate</a:t>
            </a:r>
            <a:endParaRPr lang="en-US" sz="2400" b="1" dirty="0">
              <a:solidFill>
                <a:srgbClr val="EE6612"/>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18605" y="5769864"/>
            <a:ext cx="2983992" cy="935736"/>
          </a:xfrm>
          <a:prstGeom prst="rect">
            <a:avLst/>
          </a:prstGeom>
        </p:spPr>
      </p:pic>
      <p:sp>
        <p:nvSpPr>
          <p:cNvPr id="5" name="TextBox 4"/>
          <p:cNvSpPr txBox="1"/>
          <p:nvPr/>
        </p:nvSpPr>
        <p:spPr>
          <a:xfrm>
            <a:off x="3012152" y="1155419"/>
            <a:ext cx="5029200" cy="400110"/>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t>Tax Return Requirements</a:t>
            </a:r>
            <a:endParaRPr lang="en-US" sz="2000" dirty="0"/>
          </a:p>
        </p:txBody>
      </p:sp>
      <p:sp>
        <p:nvSpPr>
          <p:cNvPr id="6" name="TextBox 5"/>
          <p:cNvSpPr txBox="1"/>
          <p:nvPr/>
        </p:nvSpPr>
        <p:spPr>
          <a:xfrm>
            <a:off x="457200" y="1600200"/>
            <a:ext cx="8763000" cy="707886"/>
          </a:xfrm>
          <a:prstGeom prst="rect">
            <a:avLst/>
          </a:prstGeom>
          <a:noFill/>
        </p:spPr>
        <p:txBody>
          <a:bodyPr wrap="square" rtlCol="0">
            <a:spAutoFit/>
          </a:bodyPr>
          <a:lstStyle/>
          <a:p>
            <a:pPr marL="173038" indent="-173038">
              <a:buClr>
                <a:srgbClr val="EE6612"/>
              </a:buClr>
              <a:buFont typeface="Wingdings" pitchFamily="2" charset="2"/>
              <a:buChar char="§"/>
            </a:pPr>
            <a:r>
              <a:rPr lang="en-US" sz="2000" dirty="0" smtClean="0">
                <a:solidFill>
                  <a:srgbClr val="0070C0"/>
                </a:solidFill>
              </a:rPr>
              <a:t>Report the income and </a:t>
            </a:r>
            <a:r>
              <a:rPr lang="en-US" sz="2000" dirty="0" err="1" smtClean="0">
                <a:solidFill>
                  <a:srgbClr val="0070C0"/>
                </a:solidFill>
              </a:rPr>
              <a:t>exp</a:t>
            </a:r>
            <a:r>
              <a:rPr lang="en-US" sz="2000" dirty="0" smtClean="0">
                <a:solidFill>
                  <a:srgbClr val="0070C0"/>
                </a:solidFill>
              </a:rPr>
              <a:t> on </a:t>
            </a:r>
            <a:r>
              <a:rPr lang="en-US" sz="2000" dirty="0" err="1" smtClean="0">
                <a:solidFill>
                  <a:srgbClr val="0070C0"/>
                </a:solidFill>
              </a:rPr>
              <a:t>Sch</a:t>
            </a:r>
            <a:r>
              <a:rPr lang="en-US" sz="2000" dirty="0" smtClean="0">
                <a:solidFill>
                  <a:srgbClr val="0070C0"/>
                </a:solidFill>
              </a:rPr>
              <a:t> E or A converted into USD.</a:t>
            </a:r>
          </a:p>
          <a:p>
            <a:pPr>
              <a:buClr>
                <a:srgbClr val="EE6612"/>
              </a:buClr>
              <a:buFont typeface="Wingdings" pitchFamily="2" charset="2"/>
              <a:buChar char="§"/>
            </a:pPr>
            <a:r>
              <a:rPr lang="en-US" sz="2000" dirty="0">
                <a:solidFill>
                  <a:srgbClr val="0070C0"/>
                </a:solidFill>
              </a:rPr>
              <a:t> </a:t>
            </a:r>
            <a:r>
              <a:rPr lang="en-US" sz="2000" dirty="0" smtClean="0">
                <a:solidFill>
                  <a:srgbClr val="0070C0"/>
                </a:solidFill>
              </a:rPr>
              <a:t>Same as though owned in U.S. except for depreciation calculation.</a:t>
            </a:r>
            <a:endParaRPr lang="en-US" sz="2000" dirty="0">
              <a:solidFill>
                <a:srgbClr val="0070C0"/>
              </a:solidFill>
            </a:endParaRPr>
          </a:p>
        </p:txBody>
      </p:sp>
      <p:sp>
        <p:nvSpPr>
          <p:cNvPr id="7" name="TextBox 6"/>
          <p:cNvSpPr txBox="1"/>
          <p:nvPr/>
        </p:nvSpPr>
        <p:spPr>
          <a:xfrm>
            <a:off x="457200" y="2286000"/>
            <a:ext cx="3124200" cy="461665"/>
          </a:xfrm>
          <a:prstGeom prst="rect">
            <a:avLst/>
          </a:prstGeom>
          <a:noFill/>
          <a:ln w="19050">
            <a:solidFill>
              <a:schemeClr val="tx1"/>
            </a:solidFill>
          </a:ln>
        </p:spPr>
        <p:txBody>
          <a:bodyPr wrap="square" rtlCol="0">
            <a:spAutoFit/>
          </a:bodyPr>
          <a:lstStyle/>
          <a:p>
            <a:r>
              <a:rPr lang="en-US" sz="2400" b="1" dirty="0" smtClean="0">
                <a:solidFill>
                  <a:srgbClr val="EE6612"/>
                </a:solidFill>
              </a:rPr>
              <a:t>Foreign Companies</a:t>
            </a:r>
            <a:endParaRPr lang="en-US" sz="2400" b="1" dirty="0">
              <a:solidFill>
                <a:srgbClr val="EE6612"/>
              </a:solidFill>
            </a:endParaRPr>
          </a:p>
        </p:txBody>
      </p:sp>
      <p:sp>
        <p:nvSpPr>
          <p:cNvPr id="8" name="TextBox 7"/>
          <p:cNvSpPr txBox="1"/>
          <p:nvPr/>
        </p:nvSpPr>
        <p:spPr>
          <a:xfrm>
            <a:off x="3429000" y="2339098"/>
            <a:ext cx="4114800" cy="400110"/>
          </a:xfrm>
          <a:prstGeom prst="rect">
            <a:avLst/>
          </a:prstGeom>
          <a:noFill/>
          <a:ln w="38100">
            <a:noFill/>
          </a:ln>
        </p:spPr>
        <p:txBody>
          <a:bodyPr wrap="square" rtlCol="0">
            <a:spAutoFit/>
            <a:scene3d>
              <a:camera prst="orthographicFront"/>
              <a:lightRig rig="threePt" dir="t"/>
            </a:scene3d>
            <a:sp3d extrusionH="57150">
              <a:bevelT w="38100" h="38100" prst="convex"/>
              <a:extrusionClr>
                <a:schemeClr val="accent3"/>
              </a:extrusionClr>
            </a:sp3d>
          </a:bodyPr>
          <a:lstStyle/>
          <a:p>
            <a:pPr marL="804863" indent="-804863" algn="ctr"/>
            <a:r>
              <a:rPr lang="en-US" sz="2000" dirty="0" smtClean="0"/>
              <a:t>Tax Return Requirements</a:t>
            </a:r>
            <a:endParaRPr lang="en-US" sz="2000" dirty="0"/>
          </a:p>
        </p:txBody>
      </p:sp>
      <p:sp>
        <p:nvSpPr>
          <p:cNvPr id="10" name="TextBox 9"/>
          <p:cNvSpPr txBox="1"/>
          <p:nvPr/>
        </p:nvSpPr>
        <p:spPr>
          <a:xfrm>
            <a:off x="381000" y="2747665"/>
            <a:ext cx="8632032" cy="1323439"/>
          </a:xfrm>
          <a:prstGeom prst="rect">
            <a:avLst/>
          </a:prstGeom>
          <a:noFill/>
        </p:spPr>
        <p:txBody>
          <a:bodyPr wrap="square" rtlCol="0">
            <a:spAutoFit/>
          </a:bodyPr>
          <a:lstStyle/>
          <a:p>
            <a:pPr marL="166688" indent="-166688">
              <a:buClr>
                <a:srgbClr val="EE6612"/>
              </a:buClr>
              <a:buFont typeface="Wingdings" pitchFamily="2" charset="2"/>
              <a:buChar char="§"/>
            </a:pPr>
            <a:r>
              <a:rPr lang="en-US" sz="2000" dirty="0" smtClean="0">
                <a:solidFill>
                  <a:srgbClr val="0070C0"/>
                </a:solidFill>
              </a:rPr>
              <a:t>Determine entity type or elect on Form 8832.</a:t>
            </a:r>
          </a:p>
          <a:p>
            <a:pPr marL="166688" indent="-166688">
              <a:buClr>
                <a:srgbClr val="EE6612"/>
              </a:buClr>
              <a:buFont typeface="Wingdings" pitchFamily="2" charset="2"/>
              <a:buChar char="§"/>
            </a:pPr>
            <a:r>
              <a:rPr lang="en-US" sz="2000" dirty="0" smtClean="0">
                <a:solidFill>
                  <a:srgbClr val="0070C0"/>
                </a:solidFill>
              </a:rPr>
              <a:t>Record income/expenses on U.S. tax return based on U.S. tax law for entity type.</a:t>
            </a:r>
          </a:p>
          <a:p>
            <a:pPr marL="166688" indent="-166688">
              <a:buClr>
                <a:srgbClr val="EE6612"/>
              </a:buClr>
              <a:buFont typeface="Wingdings" pitchFamily="2" charset="2"/>
              <a:buChar char="§"/>
            </a:pPr>
            <a:r>
              <a:rPr lang="en-US" sz="2000" dirty="0" smtClean="0">
                <a:solidFill>
                  <a:srgbClr val="0070C0"/>
                </a:solidFill>
              </a:rPr>
              <a:t>File Form 5471/Form 8865/other with Form 1040 (check FATCA).</a:t>
            </a:r>
          </a:p>
        </p:txBody>
      </p:sp>
      <p:sp>
        <p:nvSpPr>
          <p:cNvPr id="15" name="Horizontal Scroll 14"/>
          <p:cNvSpPr/>
          <p:nvPr/>
        </p:nvSpPr>
        <p:spPr>
          <a:xfrm>
            <a:off x="1981200" y="5181600"/>
            <a:ext cx="4114771" cy="1312039"/>
          </a:xfrm>
          <a:prstGeom prst="horizontalScroll">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Owning a Foreign Company is not the same as an unincorporated business operated while living outside the US (e.g., consulting, etc.)</a:t>
            </a:r>
            <a:endParaRPr lang="en-US" sz="1600" dirty="0">
              <a:solidFill>
                <a:schemeClr val="tx1"/>
              </a:solidFill>
            </a:endParaRPr>
          </a:p>
        </p:txBody>
      </p:sp>
      <p:sp>
        <p:nvSpPr>
          <p:cNvPr id="11" name="TextBox 10"/>
          <p:cNvSpPr txBox="1"/>
          <p:nvPr/>
        </p:nvSpPr>
        <p:spPr>
          <a:xfrm>
            <a:off x="457200" y="4043065"/>
            <a:ext cx="3848100" cy="461665"/>
          </a:xfrm>
          <a:prstGeom prst="rect">
            <a:avLst/>
          </a:prstGeom>
          <a:noFill/>
          <a:ln w="19050">
            <a:solidFill>
              <a:schemeClr val="tx1"/>
            </a:solidFill>
          </a:ln>
        </p:spPr>
        <p:txBody>
          <a:bodyPr wrap="square" rtlCol="0">
            <a:spAutoFit/>
          </a:bodyPr>
          <a:lstStyle/>
          <a:p>
            <a:r>
              <a:rPr lang="en-US" sz="2400" b="1" dirty="0" smtClean="0">
                <a:solidFill>
                  <a:srgbClr val="EE6612"/>
                </a:solidFill>
              </a:rPr>
              <a:t>Other Considerations</a:t>
            </a:r>
            <a:endParaRPr lang="en-US" sz="2400" b="1" dirty="0">
              <a:solidFill>
                <a:srgbClr val="EE6612"/>
              </a:solidFill>
            </a:endParaRPr>
          </a:p>
        </p:txBody>
      </p:sp>
      <p:sp>
        <p:nvSpPr>
          <p:cNvPr id="12" name="TextBox 11"/>
          <p:cNvSpPr txBox="1"/>
          <p:nvPr/>
        </p:nvSpPr>
        <p:spPr>
          <a:xfrm>
            <a:off x="457200" y="4576465"/>
            <a:ext cx="5585205" cy="646331"/>
          </a:xfrm>
          <a:prstGeom prst="rect">
            <a:avLst/>
          </a:prstGeom>
          <a:noFill/>
        </p:spPr>
        <p:txBody>
          <a:bodyPr wrap="square" rtlCol="0">
            <a:spAutoFit/>
          </a:bodyPr>
          <a:lstStyle/>
          <a:p>
            <a:r>
              <a:rPr lang="en-US" dirty="0" smtClean="0">
                <a:solidFill>
                  <a:srgbClr val="0070C0"/>
                </a:solidFill>
              </a:rPr>
              <a:t>Special Rules for Foreign Trusts &amp; Estates and Foreign Ownership of U.S. Trusts and Estates</a:t>
            </a:r>
            <a:endParaRPr lang="en-US" dirty="0">
              <a:solidFill>
                <a:srgbClr val="0070C0"/>
              </a:solidFill>
            </a:endParaRPr>
          </a:p>
        </p:txBody>
      </p:sp>
      <p:sp>
        <p:nvSpPr>
          <p:cNvPr id="9" name="Slide Number Placeholder 8"/>
          <p:cNvSpPr>
            <a:spLocks noGrp="1"/>
          </p:cNvSpPr>
          <p:nvPr>
            <p:ph type="sldNum" sz="quarter" idx="12"/>
          </p:nvPr>
        </p:nvSpPr>
        <p:spPr/>
        <p:txBody>
          <a:bodyPr/>
          <a:lstStyle/>
          <a:p>
            <a:fld id="{7F56EB79-833D-4BC0-854A-D241C38066C1}" type="slidenum">
              <a:rPr lang="en-US" smtClean="0"/>
              <a:t>21</a:t>
            </a:fld>
            <a:endParaRPr lang="en-US"/>
          </a:p>
        </p:txBody>
      </p:sp>
    </p:spTree>
    <p:extLst>
      <p:ext uri="{BB962C8B-B14F-4D97-AF65-F5344CB8AC3E}">
        <p14:creationId xmlns:p14="http://schemas.microsoft.com/office/powerpoint/2010/main" val="206647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build="p"/>
      <p:bldP spid="7" grpId="0" animBg="1"/>
      <p:bldP spid="8" grpId="0"/>
      <p:bldP spid="10" grpId="0" build="p"/>
      <p:bldP spid="15" grpId="0" animBg="1"/>
      <p:bldP spid="11" grpId="0" animBg="1"/>
      <p:bldP spid="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solidFill>
                  <a:srgbClr val="F75E09"/>
                </a:solidFill>
              </a:rPr>
              <a:t>Common Tax Challenges for U.S. Government Employees Overseas</a:t>
            </a:r>
            <a:endParaRPr lang="en-US" sz="4000" b="1" dirty="0">
              <a:solidFill>
                <a:srgbClr val="F75E09"/>
              </a:solidFill>
            </a:endParaRPr>
          </a:p>
        </p:txBody>
      </p:sp>
      <p:sp>
        <p:nvSpPr>
          <p:cNvPr id="3" name="Subtitle 2"/>
          <p:cNvSpPr>
            <a:spLocks noGrp="1"/>
          </p:cNvSpPr>
          <p:nvPr>
            <p:ph type="subTitle" idx="1"/>
          </p:nvPr>
        </p:nvSpPr>
        <p:spPr/>
        <p:txBody>
          <a:bodyPr/>
          <a:lstStyle/>
          <a:p>
            <a:r>
              <a:rPr lang="en-US" b="1" dirty="0" smtClean="0">
                <a:solidFill>
                  <a:srgbClr val="0C3674"/>
                </a:solidFill>
                <a:latin typeface="+mj-lt"/>
              </a:rPr>
              <a:t>Foreign Service Institute</a:t>
            </a:r>
          </a:p>
          <a:p>
            <a:r>
              <a:rPr lang="en-US" b="1" smtClean="0">
                <a:solidFill>
                  <a:srgbClr val="0C3674"/>
                </a:solidFill>
                <a:latin typeface="+mj-lt"/>
              </a:rPr>
              <a:t>February 15, 2017</a:t>
            </a:r>
            <a:endParaRPr lang="en-US" b="1" dirty="0">
              <a:solidFill>
                <a:srgbClr val="0C3674"/>
              </a:solidFill>
              <a:latin typeface="+mj-lt"/>
            </a:endParaRPr>
          </a:p>
        </p:txBody>
      </p:sp>
      <p:sp>
        <p:nvSpPr>
          <p:cNvPr id="4" name="Slide Number Placeholder 3"/>
          <p:cNvSpPr>
            <a:spLocks noGrp="1"/>
          </p:cNvSpPr>
          <p:nvPr>
            <p:ph type="sldNum" sz="quarter" idx="12"/>
          </p:nvPr>
        </p:nvSpPr>
        <p:spPr/>
        <p:txBody>
          <a:bodyPr/>
          <a:lstStyle/>
          <a:p>
            <a:fld id="{7F56EB79-833D-4BC0-854A-D241C38066C1}" type="slidenum">
              <a:rPr lang="en-US" smtClean="0"/>
              <a:t>22</a:t>
            </a:fld>
            <a:endParaRPr lang="en-US"/>
          </a:p>
        </p:txBody>
      </p:sp>
    </p:spTree>
    <p:extLst>
      <p:ext uri="{BB962C8B-B14F-4D97-AF65-F5344CB8AC3E}">
        <p14:creationId xmlns:p14="http://schemas.microsoft.com/office/powerpoint/2010/main" val="3940495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mtClean="0">
                <a:solidFill>
                  <a:srgbClr val="F75E09"/>
                </a:solidFill>
              </a:rPr>
              <a:t>Agenda</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0008" y="5922264"/>
            <a:ext cx="2983992" cy="935736"/>
          </a:xfrm>
          <a:prstGeom prst="rect">
            <a:avLst/>
          </a:prstGeom>
        </p:spPr>
      </p:pic>
      <p:sp>
        <p:nvSpPr>
          <p:cNvPr id="4" name="TextBox 3"/>
          <p:cNvSpPr txBox="1"/>
          <p:nvPr/>
        </p:nvSpPr>
        <p:spPr>
          <a:xfrm>
            <a:off x="457200" y="1447800"/>
            <a:ext cx="4471096" cy="2246769"/>
          </a:xfrm>
          <a:prstGeom prst="rect">
            <a:avLst/>
          </a:prstGeom>
          <a:noFill/>
        </p:spPr>
        <p:txBody>
          <a:bodyPr wrap="none" rtlCol="0">
            <a:spAutoFit/>
          </a:bodyPr>
          <a:lstStyle/>
          <a:p>
            <a:pPr marL="285750" indent="-285750">
              <a:buClr>
                <a:srgbClr val="EE6612"/>
              </a:buClr>
              <a:buFont typeface="Wingdings" pitchFamily="2" charset="2"/>
              <a:buChar char="ü"/>
            </a:pPr>
            <a:r>
              <a:rPr lang="en-US" sz="2800" dirty="0" smtClean="0">
                <a:solidFill>
                  <a:srgbClr val="0070C0"/>
                </a:solidFill>
              </a:rPr>
              <a:t>Domicile vs. Residency</a:t>
            </a:r>
          </a:p>
          <a:p>
            <a:pPr marL="285750" indent="-285750">
              <a:buClr>
                <a:srgbClr val="EE6612"/>
              </a:buClr>
              <a:buFont typeface="Wingdings" pitchFamily="2" charset="2"/>
              <a:buChar char="ü"/>
            </a:pPr>
            <a:r>
              <a:rPr lang="en-US" sz="2800" dirty="0" smtClean="0">
                <a:solidFill>
                  <a:srgbClr val="0070C0"/>
                </a:solidFill>
              </a:rPr>
              <a:t>Dependent Care Credit</a:t>
            </a:r>
          </a:p>
          <a:p>
            <a:pPr marL="285750" indent="-285750">
              <a:buClr>
                <a:srgbClr val="EE6612"/>
              </a:buClr>
              <a:buFont typeface="Wingdings" pitchFamily="2" charset="2"/>
              <a:buChar char="ü"/>
            </a:pPr>
            <a:r>
              <a:rPr lang="en-US" sz="2800" dirty="0" smtClean="0">
                <a:solidFill>
                  <a:srgbClr val="0070C0"/>
                </a:solidFill>
              </a:rPr>
              <a:t>Foreign Earned Income</a:t>
            </a:r>
          </a:p>
          <a:p>
            <a:pPr marL="285750" indent="-285750">
              <a:buClr>
                <a:srgbClr val="EE6612"/>
              </a:buClr>
              <a:buFont typeface="Wingdings" pitchFamily="2" charset="2"/>
              <a:buChar char="ü"/>
            </a:pPr>
            <a:r>
              <a:rPr lang="en-US" sz="2800" dirty="0" smtClean="0">
                <a:solidFill>
                  <a:srgbClr val="0070C0"/>
                </a:solidFill>
              </a:rPr>
              <a:t>Foreign Assets</a:t>
            </a:r>
          </a:p>
          <a:p>
            <a:pPr marL="285750" indent="-285750">
              <a:buClr>
                <a:srgbClr val="EE6612"/>
              </a:buClr>
              <a:buFont typeface="Wingdings" pitchFamily="2" charset="2"/>
              <a:buChar char="ü"/>
            </a:pPr>
            <a:endParaRPr lang="en-US" sz="2800" dirty="0">
              <a:solidFill>
                <a:srgbClr val="0070C0"/>
              </a:solidFill>
            </a:endParaRPr>
          </a:p>
        </p:txBody>
      </p:sp>
      <p:sp>
        <p:nvSpPr>
          <p:cNvPr id="5" name="Slide Number Placeholder 4"/>
          <p:cNvSpPr>
            <a:spLocks noGrp="1"/>
          </p:cNvSpPr>
          <p:nvPr>
            <p:ph type="sldNum" sz="quarter" idx="12"/>
          </p:nvPr>
        </p:nvSpPr>
        <p:spPr/>
        <p:txBody>
          <a:bodyPr/>
          <a:lstStyle/>
          <a:p>
            <a:fld id="{7F56EB79-833D-4BC0-854A-D241C38066C1}" type="slidenum">
              <a:rPr lang="en-US" smtClean="0"/>
              <a:t>3</a:t>
            </a:fld>
            <a:endParaRPr lang="en-US"/>
          </a:p>
        </p:txBody>
      </p:sp>
    </p:spTree>
    <p:extLst>
      <p:ext uri="{BB962C8B-B14F-4D97-AF65-F5344CB8AC3E}">
        <p14:creationId xmlns:p14="http://schemas.microsoft.com/office/powerpoint/2010/main" val="568923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Domicile vs. Residency</a:t>
            </a:r>
            <a:endParaRPr lang="en-US" dirty="0"/>
          </a:p>
        </p:txBody>
      </p:sp>
      <p:sp>
        <p:nvSpPr>
          <p:cNvPr id="3" name="Slide Number Placeholder 2"/>
          <p:cNvSpPr>
            <a:spLocks noGrp="1"/>
          </p:cNvSpPr>
          <p:nvPr>
            <p:ph type="sldNum" sz="quarter" idx="12"/>
          </p:nvPr>
        </p:nvSpPr>
        <p:spPr/>
        <p:txBody>
          <a:bodyPr/>
          <a:lstStyle/>
          <a:p>
            <a:fld id="{7F56EB79-833D-4BC0-854A-D241C38066C1}" type="slidenum">
              <a:rPr lang="en-US" smtClean="0"/>
              <a:t>4</a:t>
            </a:fld>
            <a:endParaRPr lang="en-US"/>
          </a:p>
        </p:txBody>
      </p:sp>
    </p:spTree>
    <p:extLst>
      <p:ext uri="{BB962C8B-B14F-4D97-AF65-F5344CB8AC3E}">
        <p14:creationId xmlns:p14="http://schemas.microsoft.com/office/powerpoint/2010/main" val="58195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Domicile vs. Residency</a:t>
            </a:r>
            <a:endParaRPr lang="en-US" dirty="0">
              <a:solidFill>
                <a:srgbClr val="F75E09"/>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0008" y="5769864"/>
            <a:ext cx="2983992" cy="935736"/>
          </a:xfrm>
          <a:prstGeom prst="rect">
            <a:avLst/>
          </a:prstGeom>
        </p:spPr>
      </p:pic>
      <p:sp>
        <p:nvSpPr>
          <p:cNvPr id="5" name="TextBox 4"/>
          <p:cNvSpPr txBox="1"/>
          <p:nvPr/>
        </p:nvSpPr>
        <p:spPr>
          <a:xfrm>
            <a:off x="457200" y="2819400"/>
            <a:ext cx="3802259" cy="461665"/>
          </a:xfrm>
          <a:prstGeom prst="rect">
            <a:avLst/>
          </a:prstGeom>
          <a:noFill/>
        </p:spPr>
        <p:txBody>
          <a:bodyPr wrap="none" rtlCol="0">
            <a:spAutoFit/>
          </a:bodyPr>
          <a:lstStyle/>
          <a:p>
            <a:r>
              <a:rPr lang="en-US" sz="2400" b="1" dirty="0" smtClean="0">
                <a:solidFill>
                  <a:srgbClr val="F75E09"/>
                </a:solidFill>
                <a:latin typeface="+mj-lt"/>
              </a:rPr>
              <a:t>Domicile:  A Closer Look</a:t>
            </a:r>
            <a:endParaRPr lang="en-US" sz="2400" b="1" dirty="0">
              <a:solidFill>
                <a:srgbClr val="F75E09"/>
              </a:solidFill>
              <a:latin typeface="+mj-lt"/>
            </a:endParaRPr>
          </a:p>
        </p:txBody>
      </p:sp>
      <p:sp>
        <p:nvSpPr>
          <p:cNvPr id="6" name="TextBox 5"/>
          <p:cNvSpPr txBox="1"/>
          <p:nvPr/>
        </p:nvSpPr>
        <p:spPr>
          <a:xfrm>
            <a:off x="838200" y="3733800"/>
            <a:ext cx="8001000" cy="2585323"/>
          </a:xfrm>
          <a:prstGeom prst="rect">
            <a:avLst/>
          </a:prstGeom>
          <a:noFill/>
        </p:spPr>
        <p:txBody>
          <a:bodyPr wrap="square" rtlCol="0">
            <a:spAutoFit/>
          </a:bodyPr>
          <a:lstStyle/>
          <a:p>
            <a:pPr marL="285750" indent="-285750">
              <a:buClr>
                <a:srgbClr val="F75E09"/>
              </a:buClr>
              <a:buFont typeface="Wingdings" pitchFamily="2" charset="2"/>
              <a:buChar char="ü"/>
            </a:pPr>
            <a:r>
              <a:rPr lang="en-US" dirty="0" smtClean="0">
                <a:solidFill>
                  <a:srgbClr val="FF0000"/>
                </a:solidFill>
              </a:rPr>
              <a:t>Where was the last location you lived as your permanent home?</a:t>
            </a:r>
          </a:p>
          <a:p>
            <a:pPr marL="285750" indent="-285750">
              <a:buClr>
                <a:srgbClr val="F75E09"/>
              </a:buClr>
              <a:buFont typeface="Wingdings" pitchFamily="2" charset="2"/>
              <a:buChar char="ü"/>
            </a:pPr>
            <a:r>
              <a:rPr lang="en-US" dirty="0" smtClean="0">
                <a:solidFill>
                  <a:srgbClr val="0C3674"/>
                </a:solidFill>
              </a:rPr>
              <a:t>Where do you vote?</a:t>
            </a:r>
          </a:p>
          <a:p>
            <a:pPr marL="285750" indent="-285750">
              <a:buClr>
                <a:srgbClr val="F75E09"/>
              </a:buClr>
              <a:buFont typeface="Wingdings" pitchFamily="2" charset="2"/>
              <a:buChar char="ü"/>
            </a:pPr>
            <a:r>
              <a:rPr lang="en-US" dirty="0" smtClean="0">
                <a:solidFill>
                  <a:srgbClr val="0C3674"/>
                </a:solidFill>
              </a:rPr>
              <a:t>Where is your driver’s license?</a:t>
            </a:r>
          </a:p>
          <a:p>
            <a:pPr marL="285750" indent="-285750">
              <a:buClr>
                <a:srgbClr val="F75E09"/>
              </a:buClr>
              <a:buFont typeface="Wingdings" pitchFamily="2" charset="2"/>
              <a:buChar char="ü"/>
            </a:pPr>
            <a:r>
              <a:rPr lang="en-US" dirty="0" smtClean="0">
                <a:solidFill>
                  <a:srgbClr val="0C3674"/>
                </a:solidFill>
              </a:rPr>
              <a:t>What is the jurisdiction of your will?</a:t>
            </a:r>
          </a:p>
          <a:p>
            <a:pPr marL="285750" indent="-285750">
              <a:buClr>
                <a:srgbClr val="F75E09"/>
              </a:buClr>
              <a:buFont typeface="Wingdings" pitchFamily="2" charset="2"/>
              <a:buChar char="ü"/>
            </a:pPr>
            <a:r>
              <a:rPr lang="en-US" dirty="0" smtClean="0">
                <a:solidFill>
                  <a:srgbClr val="0C3674"/>
                </a:solidFill>
              </a:rPr>
              <a:t>Where do you have closest ties:  family, bank accounts, orgs, etc.?</a:t>
            </a:r>
          </a:p>
          <a:p>
            <a:pPr marL="285750" indent="-285750">
              <a:buClr>
                <a:srgbClr val="F75E09"/>
              </a:buClr>
              <a:buFont typeface="Wingdings" pitchFamily="2" charset="2"/>
              <a:buChar char="ü"/>
            </a:pPr>
            <a:r>
              <a:rPr lang="en-US" dirty="0" smtClean="0">
                <a:solidFill>
                  <a:srgbClr val="0C3674"/>
                </a:solidFill>
              </a:rPr>
              <a:t>Where do you own property?</a:t>
            </a:r>
          </a:p>
          <a:p>
            <a:pPr marL="285750" indent="-285750">
              <a:buClr>
                <a:srgbClr val="F75E09"/>
              </a:buClr>
              <a:buFont typeface="Wingdings" pitchFamily="2" charset="2"/>
              <a:buChar char="ü"/>
            </a:pPr>
            <a:r>
              <a:rPr lang="en-US" dirty="0" smtClean="0">
                <a:solidFill>
                  <a:srgbClr val="0C3674"/>
                </a:solidFill>
              </a:rPr>
              <a:t>Where do you go to the doctor when you are in the U.S.?</a:t>
            </a:r>
          </a:p>
          <a:p>
            <a:pPr marL="285750" indent="-285750">
              <a:buClr>
                <a:srgbClr val="F75E09"/>
              </a:buClr>
              <a:buFont typeface="Wingdings" pitchFamily="2" charset="2"/>
              <a:buChar char="ü"/>
            </a:pPr>
            <a:r>
              <a:rPr lang="en-US" dirty="0" smtClean="0">
                <a:solidFill>
                  <a:srgbClr val="0C3674"/>
                </a:solidFill>
              </a:rPr>
              <a:t>Where do you keep your family heirlooms?</a:t>
            </a:r>
          </a:p>
          <a:p>
            <a:pPr marL="285750" indent="-285750">
              <a:buClr>
                <a:srgbClr val="F75E09"/>
              </a:buClr>
              <a:buFont typeface="Wingdings" pitchFamily="2" charset="2"/>
              <a:buChar char="ü"/>
            </a:pPr>
            <a:r>
              <a:rPr lang="en-US" dirty="0" smtClean="0">
                <a:solidFill>
                  <a:srgbClr val="0C3674"/>
                </a:solidFill>
              </a:rPr>
              <a:t>Where do you spend most of your time/return to?</a:t>
            </a:r>
          </a:p>
        </p:txBody>
      </p:sp>
      <p:sp>
        <p:nvSpPr>
          <p:cNvPr id="7" name="TextBox 6"/>
          <p:cNvSpPr txBox="1"/>
          <p:nvPr/>
        </p:nvSpPr>
        <p:spPr>
          <a:xfrm>
            <a:off x="762000" y="3163669"/>
            <a:ext cx="8153400" cy="646331"/>
          </a:xfrm>
          <a:prstGeom prst="rect">
            <a:avLst/>
          </a:prstGeom>
          <a:noFill/>
        </p:spPr>
        <p:txBody>
          <a:bodyPr wrap="square" rtlCol="0">
            <a:spAutoFit/>
          </a:bodyPr>
          <a:lstStyle/>
          <a:p>
            <a:r>
              <a:rPr lang="en-US" dirty="0" smtClean="0"/>
              <a:t>Domicile is based on individual facts and circumstances; no boilerplate  determination.</a:t>
            </a:r>
          </a:p>
        </p:txBody>
      </p:sp>
      <p:sp>
        <p:nvSpPr>
          <p:cNvPr id="8" name="TextBox 7"/>
          <p:cNvSpPr txBox="1"/>
          <p:nvPr/>
        </p:nvSpPr>
        <p:spPr>
          <a:xfrm>
            <a:off x="457200" y="1113472"/>
            <a:ext cx="8077200" cy="1754326"/>
          </a:xfrm>
          <a:prstGeom prst="rect">
            <a:avLst/>
          </a:prstGeom>
          <a:noFill/>
        </p:spPr>
        <p:txBody>
          <a:bodyPr wrap="square" rtlCol="0">
            <a:spAutoFit/>
          </a:bodyPr>
          <a:lstStyle/>
          <a:p>
            <a:pPr marL="285750" indent="-285750">
              <a:buClr>
                <a:srgbClr val="F75E09"/>
              </a:buClr>
              <a:buFont typeface="Wingdings" pitchFamily="2" charset="2"/>
              <a:buChar char="§"/>
            </a:pPr>
            <a:r>
              <a:rPr lang="en-US" dirty="0" smtClean="0"/>
              <a:t>Domicile:</a:t>
            </a:r>
            <a:r>
              <a:rPr lang="en-US" dirty="0" smtClean="0">
                <a:solidFill>
                  <a:srgbClr val="0C3674"/>
                </a:solidFill>
              </a:rPr>
              <a:t>  Permanent home—the place you intend to return to when you are absent; </a:t>
            </a:r>
            <a:r>
              <a:rPr lang="en-US" u="sng" dirty="0" smtClean="0">
                <a:solidFill>
                  <a:srgbClr val="0C3674"/>
                </a:solidFill>
              </a:rPr>
              <a:t>Last domicile stays your domicile until you legally change it</a:t>
            </a:r>
            <a:r>
              <a:rPr lang="en-US" dirty="0" smtClean="0">
                <a:solidFill>
                  <a:srgbClr val="0C3674"/>
                </a:solidFill>
              </a:rPr>
              <a:t>.</a:t>
            </a:r>
          </a:p>
          <a:p>
            <a:pPr marL="285750" indent="-285750">
              <a:buClr>
                <a:srgbClr val="F75E09"/>
              </a:buClr>
              <a:buFont typeface="Wingdings" pitchFamily="2" charset="2"/>
              <a:buChar char="§"/>
            </a:pPr>
            <a:r>
              <a:rPr lang="en-US" dirty="0" smtClean="0"/>
              <a:t>Residence</a:t>
            </a:r>
            <a:r>
              <a:rPr lang="en-US" dirty="0"/>
              <a:t>:</a:t>
            </a:r>
            <a:r>
              <a:rPr lang="en-US" dirty="0">
                <a:solidFill>
                  <a:srgbClr val="0C3674"/>
                </a:solidFill>
              </a:rPr>
              <a:t>  Where you </a:t>
            </a:r>
            <a:r>
              <a:rPr lang="en-US" dirty="0" smtClean="0">
                <a:solidFill>
                  <a:srgbClr val="0C3674"/>
                </a:solidFill>
              </a:rPr>
              <a:t>are living, generally for certain # of days.</a:t>
            </a:r>
          </a:p>
          <a:p>
            <a:pPr marL="285750" indent="-285750">
              <a:buClr>
                <a:srgbClr val="F75E09"/>
              </a:buClr>
              <a:buFont typeface="Wingdings" pitchFamily="2" charset="2"/>
              <a:buChar char="§"/>
            </a:pPr>
            <a:r>
              <a:rPr lang="en-US" dirty="0" smtClean="0">
                <a:solidFill>
                  <a:srgbClr val="0C3674"/>
                </a:solidFill>
              </a:rPr>
              <a:t>Domicile and Residence are legal terms and final determination is decided by the U.S. State and Federal courts.</a:t>
            </a:r>
            <a:endParaRPr lang="en-US" dirty="0">
              <a:solidFill>
                <a:srgbClr val="0C3674"/>
              </a:solidFill>
            </a:endParaRPr>
          </a:p>
        </p:txBody>
      </p:sp>
      <p:sp>
        <p:nvSpPr>
          <p:cNvPr id="4" name="Slide Number Placeholder 3"/>
          <p:cNvSpPr>
            <a:spLocks noGrp="1"/>
          </p:cNvSpPr>
          <p:nvPr>
            <p:ph type="sldNum" sz="quarter" idx="12"/>
          </p:nvPr>
        </p:nvSpPr>
        <p:spPr/>
        <p:txBody>
          <a:bodyPr/>
          <a:lstStyle/>
          <a:p>
            <a:fld id="{7F56EB79-833D-4BC0-854A-D241C38066C1}" type="slidenum">
              <a:rPr lang="en-US" smtClean="0"/>
              <a:t>5</a:t>
            </a:fld>
            <a:endParaRPr lang="en-US"/>
          </a:p>
        </p:txBody>
      </p:sp>
    </p:spTree>
    <p:extLst>
      <p:ext uri="{BB962C8B-B14F-4D97-AF65-F5344CB8AC3E}">
        <p14:creationId xmlns:p14="http://schemas.microsoft.com/office/powerpoint/2010/main" val="632224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0008" y="5922264"/>
            <a:ext cx="2983992" cy="935736"/>
          </a:xfrm>
          <a:prstGeom prst="rect">
            <a:avLst/>
          </a:prstGeom>
        </p:spPr>
      </p:pic>
      <p:sp>
        <p:nvSpPr>
          <p:cNvPr id="4"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Domicile vs. Residency</a:t>
            </a:r>
            <a:endParaRPr lang="en-US" dirty="0">
              <a:solidFill>
                <a:srgbClr val="F75E09"/>
              </a:solidFill>
            </a:endParaRPr>
          </a:p>
        </p:txBody>
      </p:sp>
      <p:sp>
        <p:nvSpPr>
          <p:cNvPr id="6" name="TextBox 5"/>
          <p:cNvSpPr txBox="1"/>
          <p:nvPr/>
        </p:nvSpPr>
        <p:spPr>
          <a:xfrm>
            <a:off x="457200" y="1676400"/>
            <a:ext cx="4884671" cy="461665"/>
          </a:xfrm>
          <a:prstGeom prst="rect">
            <a:avLst/>
          </a:prstGeom>
          <a:noFill/>
        </p:spPr>
        <p:txBody>
          <a:bodyPr wrap="none" rtlCol="0">
            <a:spAutoFit/>
          </a:bodyPr>
          <a:lstStyle/>
          <a:p>
            <a:r>
              <a:rPr lang="en-US" sz="2400" b="1" dirty="0" smtClean="0">
                <a:solidFill>
                  <a:srgbClr val="F75E09"/>
                </a:solidFill>
                <a:latin typeface="+mj-lt"/>
              </a:rPr>
              <a:t>Domicile:  Other Considerations</a:t>
            </a:r>
            <a:endParaRPr lang="en-US" sz="2400" b="1" dirty="0">
              <a:solidFill>
                <a:srgbClr val="F75E09"/>
              </a:solidFill>
              <a:latin typeface="+mj-lt"/>
            </a:endParaRPr>
          </a:p>
        </p:txBody>
      </p:sp>
      <p:sp>
        <p:nvSpPr>
          <p:cNvPr id="7" name="TextBox 6"/>
          <p:cNvSpPr txBox="1"/>
          <p:nvPr/>
        </p:nvSpPr>
        <p:spPr>
          <a:xfrm>
            <a:off x="457200" y="2133600"/>
            <a:ext cx="8001000" cy="3785652"/>
          </a:xfrm>
          <a:prstGeom prst="rect">
            <a:avLst/>
          </a:prstGeom>
          <a:noFill/>
        </p:spPr>
        <p:txBody>
          <a:bodyPr wrap="square" rtlCol="0">
            <a:spAutoFit/>
          </a:bodyPr>
          <a:lstStyle/>
          <a:p>
            <a:pPr marL="285750" indent="-285750">
              <a:buClr>
                <a:srgbClr val="F75E09"/>
              </a:buClr>
              <a:buFont typeface="Wingdings" pitchFamily="2" charset="2"/>
              <a:buChar char="ü"/>
            </a:pPr>
            <a:r>
              <a:rPr lang="en-US" sz="2000" dirty="0" smtClean="0">
                <a:solidFill>
                  <a:srgbClr val="0C3674"/>
                </a:solidFill>
              </a:rPr>
              <a:t>All U.S. Government employees must have a U.S. state as their domicile.</a:t>
            </a:r>
          </a:p>
          <a:p>
            <a:pPr marL="285750" indent="-285750">
              <a:buClr>
                <a:srgbClr val="F75E09"/>
              </a:buClr>
              <a:buFont typeface="Wingdings" pitchFamily="2" charset="2"/>
              <a:buChar char="ü"/>
            </a:pPr>
            <a:r>
              <a:rPr lang="en-US" sz="2000" dirty="0" smtClean="0">
                <a:solidFill>
                  <a:srgbClr val="0C3674"/>
                </a:solidFill>
              </a:rPr>
              <a:t>Your domicile stays your domicile until you legally change it.</a:t>
            </a:r>
          </a:p>
          <a:p>
            <a:pPr marL="285750" indent="-285750">
              <a:buClr>
                <a:srgbClr val="F75E09"/>
              </a:buClr>
              <a:buFont typeface="Wingdings" pitchFamily="2" charset="2"/>
              <a:buChar char="ü"/>
            </a:pPr>
            <a:r>
              <a:rPr lang="en-US" sz="2000" dirty="0" smtClean="0">
                <a:solidFill>
                  <a:srgbClr val="0C3674"/>
                </a:solidFill>
              </a:rPr>
              <a:t>To change domicile, you must sever ties with the old state and “stick the landing” in the new state. </a:t>
            </a:r>
          </a:p>
          <a:p>
            <a:pPr marL="285750" indent="-285750">
              <a:buClr>
                <a:srgbClr val="F75E09"/>
              </a:buClr>
              <a:buFont typeface="Wingdings" pitchFamily="2" charset="2"/>
              <a:buChar char="ü"/>
            </a:pPr>
            <a:r>
              <a:rPr lang="en-US" sz="2000" dirty="0" smtClean="0">
                <a:solidFill>
                  <a:srgbClr val="0C3674"/>
                </a:solidFill>
              </a:rPr>
              <a:t>Domicile is a legal determination; not simply chosen.</a:t>
            </a:r>
          </a:p>
          <a:p>
            <a:pPr marL="285750" indent="-285750">
              <a:buClr>
                <a:srgbClr val="F75E09"/>
              </a:buClr>
              <a:buFont typeface="Wingdings" pitchFamily="2" charset="2"/>
              <a:buChar char="ü"/>
            </a:pPr>
            <a:r>
              <a:rPr lang="en-US" sz="2000" dirty="0" smtClean="0">
                <a:solidFill>
                  <a:srgbClr val="0C3674"/>
                </a:solidFill>
              </a:rPr>
              <a:t>You will pay state taxes based on the laws of your state of domicile.</a:t>
            </a:r>
          </a:p>
          <a:p>
            <a:pPr marL="285750" indent="-285750">
              <a:buClr>
                <a:srgbClr val="F75E09"/>
              </a:buClr>
              <a:buFont typeface="Wingdings" pitchFamily="2" charset="2"/>
              <a:buChar char="ü"/>
            </a:pPr>
            <a:r>
              <a:rPr lang="en-US" sz="2000" dirty="0" smtClean="0">
                <a:solidFill>
                  <a:srgbClr val="0C3674"/>
                </a:solidFill>
              </a:rPr>
              <a:t>You may owe additional state taxes/returns if you live in a state that isn’t your state of domicile (e.g., during training at FSI) or have other income sourced from the state (e.g., a rental </a:t>
            </a:r>
            <a:r>
              <a:rPr lang="en-US" sz="2000" dirty="0">
                <a:solidFill>
                  <a:srgbClr val="0C3674"/>
                </a:solidFill>
              </a:rPr>
              <a:t>property) during the calendar </a:t>
            </a:r>
            <a:r>
              <a:rPr lang="en-US" sz="2000" dirty="0" smtClean="0">
                <a:solidFill>
                  <a:srgbClr val="0C3674"/>
                </a:solidFill>
              </a:rPr>
              <a:t>year.</a:t>
            </a:r>
          </a:p>
        </p:txBody>
      </p:sp>
      <p:sp>
        <p:nvSpPr>
          <p:cNvPr id="2" name="Slide Number Placeholder 1"/>
          <p:cNvSpPr>
            <a:spLocks noGrp="1"/>
          </p:cNvSpPr>
          <p:nvPr>
            <p:ph type="sldNum" sz="quarter" idx="12"/>
          </p:nvPr>
        </p:nvSpPr>
        <p:spPr/>
        <p:txBody>
          <a:bodyPr/>
          <a:lstStyle/>
          <a:p>
            <a:fld id="{7F56EB79-833D-4BC0-854A-D241C38066C1}" type="slidenum">
              <a:rPr lang="en-US" smtClean="0"/>
              <a:t>6</a:t>
            </a:fld>
            <a:endParaRPr lang="en-US"/>
          </a:p>
        </p:txBody>
      </p:sp>
    </p:spTree>
    <p:extLst>
      <p:ext uri="{BB962C8B-B14F-4D97-AF65-F5344CB8AC3E}">
        <p14:creationId xmlns:p14="http://schemas.microsoft.com/office/powerpoint/2010/main" val="219999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60008" y="5922264"/>
            <a:ext cx="2983992" cy="935736"/>
          </a:xfrm>
          <a:prstGeom prst="rect">
            <a:avLst/>
          </a:prstGeom>
        </p:spPr>
      </p:pic>
      <p:sp>
        <p:nvSpPr>
          <p:cNvPr id="3"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Domicile vs. Residency</a:t>
            </a:r>
            <a:endParaRPr lang="en-US" dirty="0">
              <a:solidFill>
                <a:srgbClr val="F75E09"/>
              </a:solidFill>
            </a:endParaRPr>
          </a:p>
        </p:txBody>
      </p:sp>
      <p:sp>
        <p:nvSpPr>
          <p:cNvPr id="4" name="TextBox 3"/>
          <p:cNvSpPr txBox="1"/>
          <p:nvPr/>
        </p:nvSpPr>
        <p:spPr>
          <a:xfrm>
            <a:off x="457200" y="1138535"/>
            <a:ext cx="4060342" cy="461665"/>
          </a:xfrm>
          <a:prstGeom prst="rect">
            <a:avLst/>
          </a:prstGeom>
          <a:noFill/>
        </p:spPr>
        <p:txBody>
          <a:bodyPr wrap="none" rtlCol="0">
            <a:spAutoFit/>
          </a:bodyPr>
          <a:lstStyle/>
          <a:p>
            <a:r>
              <a:rPr lang="en-US" sz="2400" b="1" dirty="0" smtClean="0">
                <a:latin typeface="+mj-lt"/>
              </a:rPr>
              <a:t>Residency:  A Closer Look</a:t>
            </a:r>
            <a:endParaRPr lang="en-US" sz="2400" b="1" dirty="0">
              <a:latin typeface="+mj-lt"/>
            </a:endParaRPr>
          </a:p>
        </p:txBody>
      </p:sp>
      <p:sp>
        <p:nvSpPr>
          <p:cNvPr id="5" name="TextBox 4"/>
          <p:cNvSpPr txBox="1"/>
          <p:nvPr/>
        </p:nvSpPr>
        <p:spPr>
          <a:xfrm>
            <a:off x="457200" y="1524000"/>
            <a:ext cx="8458200" cy="4524315"/>
          </a:xfrm>
          <a:prstGeom prst="rect">
            <a:avLst/>
          </a:prstGeom>
          <a:noFill/>
        </p:spPr>
        <p:txBody>
          <a:bodyPr wrap="square" rtlCol="0">
            <a:spAutoFit/>
          </a:bodyPr>
          <a:lstStyle/>
          <a:p>
            <a:pPr marL="285750" indent="-285750">
              <a:buClr>
                <a:srgbClr val="F75E09"/>
              </a:buClr>
              <a:buFont typeface="Wingdings" pitchFamily="2" charset="2"/>
              <a:buChar char="ü"/>
            </a:pPr>
            <a:r>
              <a:rPr lang="en-US" dirty="0" smtClean="0">
                <a:solidFill>
                  <a:srgbClr val="0C3674"/>
                </a:solidFill>
              </a:rPr>
              <a:t>Residency is generally where you are currently living.</a:t>
            </a:r>
          </a:p>
          <a:p>
            <a:pPr marL="285750" indent="-285750">
              <a:buClr>
                <a:srgbClr val="F75E09"/>
              </a:buClr>
              <a:buFont typeface="Wingdings" pitchFamily="2" charset="2"/>
              <a:buChar char="ü"/>
            </a:pPr>
            <a:r>
              <a:rPr lang="en-US" dirty="0" smtClean="0">
                <a:solidFill>
                  <a:srgbClr val="0C3674"/>
                </a:solidFill>
              </a:rPr>
              <a:t>Most states have # days in state laws that determine resident vs. non-resident status.</a:t>
            </a:r>
          </a:p>
          <a:p>
            <a:pPr marL="285750" indent="-285750">
              <a:buClr>
                <a:srgbClr val="F75E09"/>
              </a:buClr>
              <a:buFont typeface="Wingdings" pitchFamily="2" charset="2"/>
              <a:buChar char="ü"/>
            </a:pPr>
            <a:r>
              <a:rPr lang="en-US" dirty="0" smtClean="0">
                <a:solidFill>
                  <a:srgbClr val="0C3674"/>
                </a:solidFill>
              </a:rPr>
              <a:t>You can be required to file a tax return in a state that isn’t your state of domicile if you meet the state’s filing requirements for a non-resident or a resident.</a:t>
            </a:r>
          </a:p>
          <a:p>
            <a:pPr marL="285750" indent="-285750">
              <a:buClr>
                <a:srgbClr val="F75E09"/>
              </a:buClr>
              <a:buFont typeface="Wingdings" pitchFamily="2" charset="2"/>
              <a:buChar char="ü"/>
            </a:pPr>
            <a:r>
              <a:rPr lang="en-US" dirty="0" smtClean="0">
                <a:solidFill>
                  <a:srgbClr val="0C3674"/>
                </a:solidFill>
              </a:rPr>
              <a:t>Some states have provisions in their laws that </a:t>
            </a:r>
            <a:r>
              <a:rPr lang="en-US" b="1" i="1" dirty="0" smtClean="0">
                <a:solidFill>
                  <a:srgbClr val="0C3674"/>
                </a:solidFill>
              </a:rPr>
              <a:t>allow</a:t>
            </a:r>
            <a:r>
              <a:rPr lang="en-US" dirty="0" smtClean="0">
                <a:solidFill>
                  <a:srgbClr val="0C3674"/>
                </a:solidFill>
              </a:rPr>
              <a:t>  you to file as a non-resident if you aren’t living there (and meet all of their criteria for non-resident) even if you are domiciled in the state.</a:t>
            </a:r>
          </a:p>
          <a:p>
            <a:pPr marL="285750" indent="-285750">
              <a:buClr>
                <a:srgbClr val="F75E09"/>
              </a:buClr>
              <a:buFont typeface="Wingdings" pitchFamily="2" charset="2"/>
              <a:buChar char="ü"/>
            </a:pPr>
            <a:r>
              <a:rPr lang="en-US" dirty="0" smtClean="0">
                <a:solidFill>
                  <a:srgbClr val="0C3674"/>
                </a:solidFill>
              </a:rPr>
              <a:t>EX. CA, NY, OR, etc.</a:t>
            </a:r>
          </a:p>
          <a:p>
            <a:pPr marL="285750" indent="-285750">
              <a:buClr>
                <a:srgbClr val="F75E09"/>
              </a:buClr>
              <a:buFont typeface="Wingdings" pitchFamily="2" charset="2"/>
              <a:buChar char="ü"/>
            </a:pPr>
            <a:r>
              <a:rPr lang="en-US" dirty="0" smtClean="0">
                <a:solidFill>
                  <a:srgbClr val="0C3674"/>
                </a:solidFill>
              </a:rPr>
              <a:t>Some states have provisions in their laws that </a:t>
            </a:r>
            <a:r>
              <a:rPr lang="en-US" b="1" i="1" dirty="0" smtClean="0">
                <a:solidFill>
                  <a:srgbClr val="0C3674"/>
                </a:solidFill>
              </a:rPr>
              <a:t>require</a:t>
            </a:r>
            <a:r>
              <a:rPr lang="en-US" dirty="0" smtClean="0">
                <a:solidFill>
                  <a:srgbClr val="0C3674"/>
                </a:solidFill>
              </a:rPr>
              <a:t> you to file as a resident even if you aren’t living there if domiciled in the state. </a:t>
            </a:r>
          </a:p>
          <a:p>
            <a:pPr>
              <a:buClr>
                <a:srgbClr val="F75E09"/>
              </a:buClr>
            </a:pPr>
            <a:r>
              <a:rPr lang="en-US" dirty="0">
                <a:solidFill>
                  <a:srgbClr val="0C3674"/>
                </a:solidFill>
              </a:rPr>
              <a:t> </a:t>
            </a:r>
            <a:r>
              <a:rPr lang="en-US" dirty="0" smtClean="0">
                <a:solidFill>
                  <a:srgbClr val="0C3674"/>
                </a:solidFill>
              </a:rPr>
              <a:t>   EX. VA, DC, MD, etc.        </a:t>
            </a:r>
          </a:p>
          <a:p>
            <a:pPr marL="342900" indent="-342900">
              <a:buClr>
                <a:srgbClr val="F75E09"/>
              </a:buClr>
              <a:buFont typeface="Wingdings" pitchFamily="2" charset="2"/>
              <a:buChar char="ü"/>
            </a:pPr>
            <a:r>
              <a:rPr lang="en-US" dirty="0" smtClean="0">
                <a:solidFill>
                  <a:srgbClr val="0C3674"/>
                </a:solidFill>
              </a:rPr>
              <a:t>If you owe taxes to more than one state on the same income, you may be able to file for an “other state tax credit” on the state of domicile         tax return.      </a:t>
            </a:r>
          </a:p>
        </p:txBody>
      </p:sp>
      <p:sp>
        <p:nvSpPr>
          <p:cNvPr id="6" name="Slide Number Placeholder 5"/>
          <p:cNvSpPr>
            <a:spLocks noGrp="1"/>
          </p:cNvSpPr>
          <p:nvPr>
            <p:ph type="sldNum" sz="quarter" idx="12"/>
          </p:nvPr>
        </p:nvSpPr>
        <p:spPr/>
        <p:txBody>
          <a:bodyPr/>
          <a:lstStyle/>
          <a:p>
            <a:fld id="{7F56EB79-833D-4BC0-854A-D241C38066C1}" type="slidenum">
              <a:rPr lang="en-US" smtClean="0"/>
              <a:t>7</a:t>
            </a:fld>
            <a:endParaRPr lang="en-US"/>
          </a:p>
        </p:txBody>
      </p:sp>
    </p:spTree>
    <p:extLst>
      <p:ext uri="{BB962C8B-B14F-4D97-AF65-F5344CB8AC3E}">
        <p14:creationId xmlns:p14="http://schemas.microsoft.com/office/powerpoint/2010/main" val="153991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Domicile vs. Residency</a:t>
            </a:r>
            <a:endParaRPr lang="en-US" dirty="0">
              <a:solidFill>
                <a:srgbClr val="F75E09"/>
              </a:solidFill>
            </a:endParaRPr>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60008" y="5769864"/>
            <a:ext cx="2983992" cy="935736"/>
          </a:xfrm>
          <a:prstGeom prst="rect">
            <a:avLst/>
          </a:prstGeom>
        </p:spPr>
      </p:pic>
      <p:sp>
        <p:nvSpPr>
          <p:cNvPr id="4" name="TextBox 3"/>
          <p:cNvSpPr txBox="1"/>
          <p:nvPr/>
        </p:nvSpPr>
        <p:spPr>
          <a:xfrm>
            <a:off x="457200" y="1295400"/>
            <a:ext cx="5559535" cy="461665"/>
          </a:xfrm>
          <a:prstGeom prst="rect">
            <a:avLst/>
          </a:prstGeom>
          <a:noFill/>
        </p:spPr>
        <p:txBody>
          <a:bodyPr wrap="none" rtlCol="0">
            <a:spAutoFit/>
          </a:bodyPr>
          <a:lstStyle/>
          <a:p>
            <a:r>
              <a:rPr lang="en-US" sz="2400" b="1" dirty="0" smtClean="0">
                <a:solidFill>
                  <a:srgbClr val="0070C0"/>
                </a:solidFill>
                <a:latin typeface="+mj-lt"/>
              </a:rPr>
              <a:t>District of Columbia:  A Closer Look</a:t>
            </a:r>
            <a:endParaRPr lang="en-US" sz="2400" b="1" dirty="0">
              <a:solidFill>
                <a:srgbClr val="0070C0"/>
              </a:solidFill>
              <a:latin typeface="+mj-lt"/>
            </a:endParaRPr>
          </a:p>
        </p:txBody>
      </p:sp>
      <p:sp>
        <p:nvSpPr>
          <p:cNvPr id="7" name="Slide Number Placeholder 6"/>
          <p:cNvSpPr>
            <a:spLocks noGrp="1"/>
          </p:cNvSpPr>
          <p:nvPr>
            <p:ph type="sldNum" sz="quarter" idx="12"/>
          </p:nvPr>
        </p:nvSpPr>
        <p:spPr/>
        <p:txBody>
          <a:bodyPr/>
          <a:lstStyle/>
          <a:p>
            <a:fld id="{7F56EB79-833D-4BC0-854A-D241C38066C1}" type="slidenum">
              <a:rPr lang="en-US" smtClean="0"/>
              <a:t>8</a:t>
            </a:fld>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2559449149"/>
              </p:ext>
            </p:extLst>
          </p:nvPr>
        </p:nvGraphicFramePr>
        <p:xfrm>
          <a:off x="152400" y="1862535"/>
          <a:ext cx="8763000" cy="3928665"/>
        </p:xfrm>
        <a:graphic>
          <a:graphicData uri="http://schemas.openxmlformats.org/presentationml/2006/ole">
            <mc:AlternateContent xmlns:mc="http://schemas.openxmlformats.org/markup-compatibility/2006">
              <mc:Choice xmlns:v="urn:schemas-microsoft-com:vml" Requires="v">
                <p:oleObj spid="_x0000_s3087" name="Worksheet" r:id="rId6" imgW="11544480" imgH="3248096" progId="Excel.Sheet.12">
                  <p:embed/>
                </p:oleObj>
              </mc:Choice>
              <mc:Fallback>
                <p:oleObj name="Worksheet" r:id="rId6" imgW="11544480" imgH="3248096" progId="Excel.Sheet.12">
                  <p:embed/>
                  <p:pic>
                    <p:nvPicPr>
                      <p:cNvPr id="0" name=""/>
                      <p:cNvPicPr/>
                      <p:nvPr/>
                    </p:nvPicPr>
                    <p:blipFill>
                      <a:blip r:embed="rId7"/>
                      <a:stretch>
                        <a:fillRect/>
                      </a:stretch>
                    </p:blipFill>
                    <p:spPr>
                      <a:xfrm>
                        <a:off x="152400" y="1862535"/>
                        <a:ext cx="8763000" cy="3928665"/>
                      </a:xfrm>
                      <a:prstGeom prst="rect">
                        <a:avLst/>
                      </a:prstGeom>
                    </p:spPr>
                  </p:pic>
                </p:oleObj>
              </mc:Fallback>
            </mc:AlternateContent>
          </a:graphicData>
        </a:graphic>
      </p:graphicFrame>
    </p:spTree>
    <p:extLst>
      <p:ext uri="{BB962C8B-B14F-4D97-AF65-F5344CB8AC3E}">
        <p14:creationId xmlns:p14="http://schemas.microsoft.com/office/powerpoint/2010/main" val="4199012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533400"/>
            <a:ext cx="8229600" cy="990600"/>
          </a:xfrm>
          <a:prstGeom prst="rect">
            <a:avLst/>
          </a:prstGeom>
        </p:spPr>
        <p:txBody>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dirty="0" smtClean="0">
                <a:solidFill>
                  <a:srgbClr val="F75E09"/>
                </a:solidFill>
              </a:rPr>
              <a:t>Domicile vs. Residency</a:t>
            </a:r>
            <a:endParaRPr lang="en-US" dirty="0">
              <a:solidFill>
                <a:srgbClr val="F75E09"/>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0008" y="5769864"/>
            <a:ext cx="2983992" cy="935736"/>
          </a:xfrm>
          <a:prstGeom prst="rect">
            <a:avLst/>
          </a:prstGeom>
        </p:spPr>
      </p:pic>
      <p:sp>
        <p:nvSpPr>
          <p:cNvPr id="4" name="TextBox 3"/>
          <p:cNvSpPr txBox="1"/>
          <p:nvPr/>
        </p:nvSpPr>
        <p:spPr>
          <a:xfrm>
            <a:off x="457200" y="1138535"/>
            <a:ext cx="3726148" cy="461665"/>
          </a:xfrm>
          <a:prstGeom prst="rect">
            <a:avLst/>
          </a:prstGeom>
          <a:noFill/>
        </p:spPr>
        <p:txBody>
          <a:bodyPr wrap="none" rtlCol="0">
            <a:spAutoFit/>
          </a:bodyPr>
          <a:lstStyle/>
          <a:p>
            <a:r>
              <a:rPr lang="en-US" sz="2400" b="1" dirty="0" smtClean="0">
                <a:solidFill>
                  <a:srgbClr val="0070C0"/>
                </a:solidFill>
                <a:latin typeface="+mj-lt"/>
              </a:rPr>
              <a:t>Virginia:  A Closer Look</a:t>
            </a:r>
            <a:endParaRPr lang="en-US" sz="2400" b="1" dirty="0">
              <a:solidFill>
                <a:srgbClr val="0070C0"/>
              </a:solidFill>
              <a:latin typeface="+mj-lt"/>
            </a:endParaRPr>
          </a:p>
        </p:txBody>
      </p:sp>
      <p:sp>
        <p:nvSpPr>
          <p:cNvPr id="7" name="Slide Number Placeholder 6"/>
          <p:cNvSpPr>
            <a:spLocks noGrp="1"/>
          </p:cNvSpPr>
          <p:nvPr>
            <p:ph type="sldNum" sz="quarter" idx="12"/>
          </p:nvPr>
        </p:nvSpPr>
        <p:spPr/>
        <p:txBody>
          <a:bodyPr/>
          <a:lstStyle/>
          <a:p>
            <a:fld id="{7F56EB79-833D-4BC0-854A-D241C38066C1}" type="slidenum">
              <a:rPr lang="en-US" smtClean="0"/>
              <a:t>9</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640916724"/>
              </p:ext>
            </p:extLst>
          </p:nvPr>
        </p:nvGraphicFramePr>
        <p:xfrm>
          <a:off x="63940" y="1603157"/>
          <a:ext cx="8851460" cy="4166707"/>
        </p:xfrm>
        <a:graphic>
          <a:graphicData uri="http://schemas.openxmlformats.org/presentationml/2006/ole">
            <mc:AlternateContent xmlns:mc="http://schemas.openxmlformats.org/markup-compatibility/2006">
              <mc:Choice xmlns:v="urn:schemas-microsoft-com:vml" Requires="v">
                <p:oleObj spid="_x0000_s2075" name="Worksheet" r:id="rId5" imgW="9344160" imgH="4581561" progId="Excel.Sheet.12">
                  <p:embed/>
                </p:oleObj>
              </mc:Choice>
              <mc:Fallback>
                <p:oleObj name="Worksheet" r:id="rId5" imgW="9344160" imgH="4581561" progId="Excel.Sheet.12">
                  <p:embed/>
                  <p:pic>
                    <p:nvPicPr>
                      <p:cNvPr id="0" name=""/>
                      <p:cNvPicPr/>
                      <p:nvPr/>
                    </p:nvPicPr>
                    <p:blipFill>
                      <a:blip r:embed="rId6"/>
                      <a:stretch>
                        <a:fillRect/>
                      </a:stretch>
                    </p:blipFill>
                    <p:spPr>
                      <a:xfrm>
                        <a:off x="63940" y="1603157"/>
                        <a:ext cx="8851460" cy="4166707"/>
                      </a:xfrm>
                      <a:prstGeom prst="rect">
                        <a:avLst/>
                      </a:prstGeom>
                    </p:spPr>
                  </p:pic>
                </p:oleObj>
              </mc:Fallback>
            </mc:AlternateContent>
          </a:graphicData>
        </a:graphic>
      </p:graphicFrame>
    </p:spTree>
    <p:extLst>
      <p:ext uri="{BB962C8B-B14F-4D97-AF65-F5344CB8AC3E}">
        <p14:creationId xmlns:p14="http://schemas.microsoft.com/office/powerpoint/2010/main" val="185069947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extLst>
    <a:ext uri="{05A4C25C-085E-4340-85A3-A5531E510DB2}">
      <thm15:themeFamily xmlns:thm15="http://schemas.microsoft.com/office/thememl/2012/main" name="Theme1" id="{EED5F0FB-9C2D-4B73-A3CD-1B5B38140A37}" vid="{03D09984-1EFF-41D4-9F06-292386B25B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5314</TotalTime>
  <Words>1678</Words>
  <Application>Microsoft Office PowerPoint</Application>
  <PresentationFormat>On-screen Show (4:3)</PresentationFormat>
  <Paragraphs>167</Paragraphs>
  <Slides>22</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Calibri</vt:lpstr>
      <vt:lpstr>Lucida Sans Unicode</vt:lpstr>
      <vt:lpstr>Verdana</vt:lpstr>
      <vt:lpstr>Wingdings</vt:lpstr>
      <vt:lpstr>Wingdings 2</vt:lpstr>
      <vt:lpstr>Wingdings 3</vt:lpstr>
      <vt:lpstr>Theme1</vt:lpstr>
      <vt:lpstr>Worksheet</vt:lpstr>
      <vt:lpstr>Common Tax Challenges for U.S. Government Employees Overseas</vt:lpstr>
      <vt:lpstr>PowerPoint Presentation</vt:lpstr>
      <vt:lpstr>PowerPoint Presentation</vt:lpstr>
      <vt:lpstr>Domicile vs. Residency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Dependent Care Credit</vt:lpstr>
      <vt:lpstr>PowerPoint Presentation</vt:lpstr>
      <vt:lpstr>PowerPoint Presentation</vt:lpstr>
      <vt:lpstr>Foreign Earned Income</vt:lpstr>
      <vt:lpstr>PowerPoint Presentation</vt:lpstr>
      <vt:lpstr>PowerPoint Presentation</vt:lpstr>
      <vt:lpstr>PowerPoint Presentation</vt:lpstr>
      <vt:lpstr>Foreign Assets</vt:lpstr>
      <vt:lpstr>PowerPoint Presentation</vt:lpstr>
      <vt:lpstr>PowerPoint Presentation</vt:lpstr>
      <vt:lpstr>Common Tax Challenges for U.S. Government Employees Overseas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Brenner &amp; Elsea-Mandojana, LLC</dc:creator>
  <cp:lastModifiedBy>Christine.Mandojana</cp:lastModifiedBy>
  <cp:revision>368</cp:revision>
  <dcterms:created xsi:type="dcterms:W3CDTF">2013-01-23T15:53:00Z</dcterms:created>
  <dcterms:modified xsi:type="dcterms:W3CDTF">2017-02-11T06:00:41Z</dcterms:modified>
</cp:coreProperties>
</file>