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5" r:id="rId18"/>
    <p:sldId id="276" r:id="rId19"/>
    <p:sldId id="277" r:id="rId20"/>
    <p:sldId id="273" r:id="rId21"/>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0" autoAdjust="0"/>
    <p:restoredTop sz="84361" autoAdjust="0"/>
  </p:normalViewPr>
  <p:slideViewPr>
    <p:cSldViewPr snapToGrid="0">
      <p:cViewPr varScale="1">
        <p:scale>
          <a:sx n="98" d="100"/>
          <a:sy n="98" d="100"/>
        </p:scale>
        <p:origin x="17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8831E3D2-2749-43A0-AA50-E3E1DF9D85E4}" type="datetimeFigureOut">
              <a:rPr lang="en-US" smtClean="0"/>
              <a:t>2/2/2018</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97D7702F-55D5-4B9A-A840-8E0F970F54D4}" type="slidenum">
              <a:rPr lang="en-US" smtClean="0"/>
              <a:t>‹#›</a:t>
            </a:fld>
            <a:endParaRPr lang="en-US"/>
          </a:p>
        </p:txBody>
      </p:sp>
    </p:spTree>
    <p:extLst>
      <p:ext uri="{BB962C8B-B14F-4D97-AF65-F5344CB8AC3E}">
        <p14:creationId xmlns:p14="http://schemas.microsoft.com/office/powerpoint/2010/main" val="2412474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2</a:t>
            </a:fld>
            <a:endParaRPr lang="en-US"/>
          </a:p>
        </p:txBody>
      </p:sp>
    </p:spTree>
    <p:extLst>
      <p:ext uri="{BB962C8B-B14F-4D97-AF65-F5344CB8AC3E}">
        <p14:creationId xmlns:p14="http://schemas.microsoft.com/office/powerpoint/2010/main" val="3733745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Check first bullet for grammar.  You</a:t>
            </a:r>
            <a:r>
              <a:rPr lang="en-US" baseline="0" dirty="0" smtClean="0"/>
              <a:t> probably meant to write, “Net gain on destroyed home treated as sale of personal residence</a:t>
            </a:r>
            <a:endParaRPr lang="en-US" dirty="0"/>
          </a:p>
        </p:txBody>
      </p:sp>
      <p:sp>
        <p:nvSpPr>
          <p:cNvPr id="4" name="Slide Number Placeholder 3"/>
          <p:cNvSpPr>
            <a:spLocks noGrp="1"/>
          </p:cNvSpPr>
          <p:nvPr>
            <p:ph type="sldNum" sz="quarter" idx="10"/>
          </p:nvPr>
        </p:nvSpPr>
        <p:spPr/>
        <p:txBody>
          <a:bodyPr/>
          <a:lstStyle/>
          <a:p>
            <a:fld id="{1D76769E-C829-4283-B80E-CB90D995C291}" type="slidenum">
              <a:rPr lang="en-US" smtClean="0"/>
              <a:pPr/>
              <a:t>11</a:t>
            </a:fld>
            <a:endParaRPr lang="en-US"/>
          </a:p>
        </p:txBody>
      </p:sp>
    </p:spTree>
    <p:extLst>
      <p:ext uri="{BB962C8B-B14F-4D97-AF65-F5344CB8AC3E}">
        <p14:creationId xmlns:p14="http://schemas.microsoft.com/office/powerpoint/2010/main" val="2855166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Check first bullet for grammar</a:t>
            </a:r>
            <a:r>
              <a:rPr lang="en-US" baseline="0" dirty="0" smtClean="0"/>
              <a:t>…it should read, “…expenses is not” taxable because the verb “is” must agree with “any payment.”  “…to an individual to reimburse” are both prepositional phrases so the verb must agree to the subject “payment” instead, which is a singular subject.</a:t>
            </a:r>
            <a:endParaRPr lang="en-US" dirty="0"/>
          </a:p>
        </p:txBody>
      </p:sp>
      <p:sp>
        <p:nvSpPr>
          <p:cNvPr id="4" name="Slide Number Placeholder 3"/>
          <p:cNvSpPr>
            <a:spLocks noGrp="1"/>
          </p:cNvSpPr>
          <p:nvPr>
            <p:ph type="sldNum" sz="quarter" idx="10"/>
          </p:nvPr>
        </p:nvSpPr>
        <p:spPr/>
        <p:txBody>
          <a:bodyPr/>
          <a:lstStyle/>
          <a:p>
            <a:fld id="{1D76769E-C829-4283-B80E-CB90D995C291}" type="slidenum">
              <a:rPr lang="en-US" smtClean="0"/>
              <a:pPr/>
              <a:t>12</a:t>
            </a:fld>
            <a:endParaRPr lang="en-US"/>
          </a:p>
        </p:txBody>
      </p:sp>
    </p:spTree>
    <p:extLst>
      <p:ext uri="{BB962C8B-B14F-4D97-AF65-F5344CB8AC3E}">
        <p14:creationId xmlns:p14="http://schemas.microsoft.com/office/powerpoint/2010/main" val="2390289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13</a:t>
            </a:fld>
            <a:endParaRPr lang="en-US"/>
          </a:p>
        </p:txBody>
      </p:sp>
    </p:spTree>
    <p:extLst>
      <p:ext uri="{BB962C8B-B14F-4D97-AF65-F5344CB8AC3E}">
        <p14:creationId xmlns:p14="http://schemas.microsoft.com/office/powerpoint/2010/main" val="999146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14</a:t>
            </a:fld>
            <a:endParaRPr lang="en-US"/>
          </a:p>
        </p:txBody>
      </p:sp>
    </p:spTree>
    <p:extLst>
      <p:ext uri="{BB962C8B-B14F-4D97-AF65-F5344CB8AC3E}">
        <p14:creationId xmlns:p14="http://schemas.microsoft.com/office/powerpoint/2010/main" val="94746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15</a:t>
            </a:fld>
            <a:endParaRPr lang="en-US"/>
          </a:p>
        </p:txBody>
      </p:sp>
    </p:spTree>
    <p:extLst>
      <p:ext uri="{BB962C8B-B14F-4D97-AF65-F5344CB8AC3E}">
        <p14:creationId xmlns:p14="http://schemas.microsoft.com/office/powerpoint/2010/main" val="1295223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16</a:t>
            </a:fld>
            <a:endParaRPr lang="en-US"/>
          </a:p>
        </p:txBody>
      </p:sp>
    </p:spTree>
    <p:extLst>
      <p:ext uri="{BB962C8B-B14F-4D97-AF65-F5344CB8AC3E}">
        <p14:creationId xmlns:p14="http://schemas.microsoft.com/office/powerpoint/2010/main" val="3904101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17</a:t>
            </a:fld>
            <a:endParaRPr lang="en-US"/>
          </a:p>
        </p:txBody>
      </p:sp>
    </p:spTree>
    <p:extLst>
      <p:ext uri="{BB962C8B-B14F-4D97-AF65-F5344CB8AC3E}">
        <p14:creationId xmlns:p14="http://schemas.microsoft.com/office/powerpoint/2010/main" val="1695125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18</a:t>
            </a:fld>
            <a:endParaRPr lang="en-US"/>
          </a:p>
        </p:txBody>
      </p:sp>
    </p:spTree>
    <p:extLst>
      <p:ext uri="{BB962C8B-B14F-4D97-AF65-F5344CB8AC3E}">
        <p14:creationId xmlns:p14="http://schemas.microsoft.com/office/powerpoint/2010/main" val="1619162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19</a:t>
            </a:fld>
            <a:endParaRPr lang="en-US"/>
          </a:p>
        </p:txBody>
      </p:sp>
    </p:spTree>
    <p:extLst>
      <p:ext uri="{BB962C8B-B14F-4D97-AF65-F5344CB8AC3E}">
        <p14:creationId xmlns:p14="http://schemas.microsoft.com/office/powerpoint/2010/main" val="2049760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3</a:t>
            </a:fld>
            <a:endParaRPr lang="en-US"/>
          </a:p>
        </p:txBody>
      </p:sp>
    </p:spTree>
    <p:extLst>
      <p:ext uri="{BB962C8B-B14F-4D97-AF65-F5344CB8AC3E}">
        <p14:creationId xmlns:p14="http://schemas.microsoft.com/office/powerpoint/2010/main" val="760045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4</a:t>
            </a:fld>
            <a:endParaRPr lang="en-US"/>
          </a:p>
        </p:txBody>
      </p:sp>
    </p:spTree>
    <p:extLst>
      <p:ext uri="{BB962C8B-B14F-4D97-AF65-F5344CB8AC3E}">
        <p14:creationId xmlns:p14="http://schemas.microsoft.com/office/powerpoint/2010/main" val="2810386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5</a:t>
            </a:fld>
            <a:endParaRPr lang="en-US"/>
          </a:p>
        </p:txBody>
      </p:sp>
    </p:spTree>
    <p:extLst>
      <p:ext uri="{BB962C8B-B14F-4D97-AF65-F5344CB8AC3E}">
        <p14:creationId xmlns:p14="http://schemas.microsoft.com/office/powerpoint/2010/main" val="3181596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6</a:t>
            </a:fld>
            <a:endParaRPr lang="en-US"/>
          </a:p>
        </p:txBody>
      </p:sp>
    </p:spTree>
    <p:extLst>
      <p:ext uri="{BB962C8B-B14F-4D97-AF65-F5344CB8AC3E}">
        <p14:creationId xmlns:p14="http://schemas.microsoft.com/office/powerpoint/2010/main" val="2987693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7</a:t>
            </a:fld>
            <a:endParaRPr lang="en-US"/>
          </a:p>
        </p:txBody>
      </p:sp>
    </p:spTree>
    <p:extLst>
      <p:ext uri="{BB962C8B-B14F-4D97-AF65-F5344CB8AC3E}">
        <p14:creationId xmlns:p14="http://schemas.microsoft.com/office/powerpoint/2010/main" val="3430946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8</a:t>
            </a:fld>
            <a:endParaRPr lang="en-US"/>
          </a:p>
        </p:txBody>
      </p:sp>
    </p:spTree>
    <p:extLst>
      <p:ext uri="{BB962C8B-B14F-4D97-AF65-F5344CB8AC3E}">
        <p14:creationId xmlns:p14="http://schemas.microsoft.com/office/powerpoint/2010/main" val="3186557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9</a:t>
            </a:fld>
            <a:endParaRPr lang="en-US"/>
          </a:p>
        </p:txBody>
      </p:sp>
    </p:spTree>
    <p:extLst>
      <p:ext uri="{BB962C8B-B14F-4D97-AF65-F5344CB8AC3E}">
        <p14:creationId xmlns:p14="http://schemas.microsoft.com/office/powerpoint/2010/main" val="518673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76769E-C829-4283-B80E-CB90D995C291}" type="slidenum">
              <a:rPr lang="en-US" smtClean="0"/>
              <a:pPr/>
              <a:t>10</a:t>
            </a:fld>
            <a:endParaRPr lang="en-US"/>
          </a:p>
        </p:txBody>
      </p:sp>
    </p:spTree>
    <p:extLst>
      <p:ext uri="{BB962C8B-B14F-4D97-AF65-F5344CB8AC3E}">
        <p14:creationId xmlns:p14="http://schemas.microsoft.com/office/powerpoint/2010/main" val="117954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2801129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406407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66913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3876535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0118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2574719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720292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1821113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83051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0244D-C14E-4605-953D-86A7EC8DDD75}" type="datetimeFigureOut">
              <a:rPr lang="en-US" smtClean="0"/>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2774601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C0244D-C14E-4605-953D-86A7EC8DDD75}" type="datetimeFigureOut">
              <a:rPr lang="en-US" smtClean="0"/>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22770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C0244D-C14E-4605-953D-86A7EC8DDD75}" type="datetimeFigureOut">
              <a:rPr lang="en-US" smtClean="0"/>
              <a:t>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31241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C0244D-C14E-4605-953D-86A7EC8DDD75}" type="datetimeFigureOut">
              <a:rPr lang="en-US" smtClean="0"/>
              <a:t>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4212586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0244D-C14E-4605-953D-86A7EC8DDD75}" type="datetimeFigureOut">
              <a:rPr lang="en-US" smtClean="0"/>
              <a:t>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1948127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C0244D-C14E-4605-953D-86A7EC8DDD75}" type="datetimeFigureOut">
              <a:rPr lang="en-US" smtClean="0"/>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9D2FB6-5FAE-4C66-9B98-531A50DDC87D}" type="slidenum">
              <a:rPr lang="en-US" smtClean="0"/>
              <a:t>‹#›</a:t>
            </a:fld>
            <a:endParaRPr lang="en-US"/>
          </a:p>
        </p:txBody>
      </p:sp>
    </p:spTree>
    <p:extLst>
      <p:ext uri="{BB962C8B-B14F-4D97-AF65-F5344CB8AC3E}">
        <p14:creationId xmlns:p14="http://schemas.microsoft.com/office/powerpoint/2010/main" val="194763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9D2FB6-5FAE-4C66-9B98-531A50DDC87D}" type="slidenum">
              <a:rPr lang="en-US" smtClean="0"/>
              <a:t>‹#›</a:t>
            </a:fld>
            <a:endParaRPr lang="en-US"/>
          </a:p>
        </p:txBody>
      </p:sp>
      <p:sp>
        <p:nvSpPr>
          <p:cNvPr id="5" name="Date Placeholder 4"/>
          <p:cNvSpPr>
            <a:spLocks noGrp="1"/>
          </p:cNvSpPr>
          <p:nvPr>
            <p:ph type="dt" sz="half" idx="10"/>
          </p:nvPr>
        </p:nvSpPr>
        <p:spPr/>
        <p:txBody>
          <a:bodyPr/>
          <a:lstStyle/>
          <a:p>
            <a:fld id="{42C0244D-C14E-4605-953D-86A7EC8DDD75}" type="datetimeFigureOut">
              <a:rPr lang="en-US" smtClean="0"/>
              <a:t>2/2/2018</a:t>
            </a:fld>
            <a:endParaRPr lang="en-US"/>
          </a:p>
        </p:txBody>
      </p:sp>
    </p:spTree>
    <p:extLst>
      <p:ext uri="{BB962C8B-B14F-4D97-AF65-F5344CB8AC3E}">
        <p14:creationId xmlns:p14="http://schemas.microsoft.com/office/powerpoint/2010/main" val="478590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C0244D-C14E-4605-953D-86A7EC8DDD75}" type="datetimeFigureOut">
              <a:rPr lang="en-US" smtClean="0"/>
              <a:t>2/2/2018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09D2FB6-5FAE-4C66-9B98-531A50DDC87D}" type="slidenum">
              <a:rPr lang="en-US" smtClean="0"/>
              <a:t>‹#›</a:t>
            </a:fld>
            <a:endParaRPr lang="en-US"/>
          </a:p>
        </p:txBody>
      </p:sp>
    </p:spTree>
    <p:extLst>
      <p:ext uri="{BB962C8B-B14F-4D97-AF65-F5344CB8AC3E}">
        <p14:creationId xmlns:p14="http://schemas.microsoft.com/office/powerpoint/2010/main" val="404219465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www.globaltaxconsult.com/" TargetMode="External"/><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chorCtr="0"/>
          <a:lstStyle/>
          <a:p>
            <a:pPr algn="ctr"/>
            <a:r>
              <a:rPr lang="en-US" dirty="0" smtClean="0"/>
              <a:t>Federal Tax Assistance</a:t>
            </a:r>
            <a:br>
              <a:rPr lang="en-US" dirty="0" smtClean="0"/>
            </a:br>
            <a:r>
              <a:rPr lang="en-US" dirty="0" smtClean="0"/>
              <a:t>for Disaster Areas</a:t>
            </a:r>
            <a:endParaRPr lang="en-US" dirty="0"/>
          </a:p>
        </p:txBody>
      </p:sp>
      <p:sp>
        <p:nvSpPr>
          <p:cNvPr id="3" name="Subtitle 2"/>
          <p:cNvSpPr>
            <a:spLocks noGrp="1"/>
          </p:cNvSpPr>
          <p:nvPr>
            <p:ph type="subTitle" idx="1"/>
          </p:nvPr>
        </p:nvSpPr>
        <p:spPr>
          <a:xfrm>
            <a:off x="1987379" y="5327729"/>
            <a:ext cx="6466156" cy="1179810"/>
          </a:xfrm>
        </p:spPr>
        <p:txBody>
          <a:bodyPr anchor="ctr" anchorCtr="0">
            <a:spAutoFit/>
          </a:bodyPr>
          <a:lstStyle/>
          <a:p>
            <a:pPr algn="ctr"/>
            <a:r>
              <a:rPr lang="en-US" sz="1800" dirty="0" smtClean="0">
                <a:solidFill>
                  <a:schemeClr val="accent3"/>
                </a:solidFill>
              </a:rPr>
              <a:t>James </a:t>
            </a:r>
            <a:r>
              <a:rPr lang="en-US" sz="1800" dirty="0">
                <a:solidFill>
                  <a:schemeClr val="accent3"/>
                </a:solidFill>
              </a:rPr>
              <a:t>F. Brenner CPA/</a:t>
            </a:r>
            <a:r>
              <a:rPr lang="en-US" sz="1800" dirty="0" err="1">
                <a:solidFill>
                  <a:schemeClr val="accent3"/>
                </a:solidFill>
              </a:rPr>
              <a:t>ABV</a:t>
            </a:r>
            <a:r>
              <a:rPr lang="en-US" sz="1800" dirty="0">
                <a:solidFill>
                  <a:schemeClr val="accent3"/>
                </a:solidFill>
              </a:rPr>
              <a:t>, </a:t>
            </a:r>
            <a:r>
              <a:rPr lang="en-US" sz="1800" dirty="0" err="1">
                <a:solidFill>
                  <a:schemeClr val="accent3"/>
                </a:solidFill>
              </a:rPr>
              <a:t>CGMA</a:t>
            </a:r>
            <a:endParaRPr lang="en-US" sz="1800" dirty="0">
              <a:solidFill>
                <a:schemeClr val="accent3"/>
              </a:solidFill>
            </a:endParaRPr>
          </a:p>
          <a:p>
            <a:pPr algn="ctr"/>
            <a:r>
              <a:rPr lang="en-US" sz="1800" dirty="0">
                <a:solidFill>
                  <a:schemeClr val="accent3"/>
                </a:solidFill>
              </a:rPr>
              <a:t>281-360-2800</a:t>
            </a:r>
          </a:p>
          <a:p>
            <a:pPr algn="ctr"/>
            <a:r>
              <a:rPr lang="en-US" sz="1800" dirty="0" smtClean="0">
                <a:solidFill>
                  <a:schemeClr val="accent3"/>
                </a:solidFill>
              </a:rPr>
              <a:t>www.globaltaxconsult.com</a:t>
            </a:r>
            <a:endParaRPr lang="en-US" dirty="0"/>
          </a:p>
        </p:txBody>
      </p:sp>
    </p:spTree>
    <p:extLst>
      <p:ext uri="{BB962C8B-B14F-4D97-AF65-F5344CB8AC3E}">
        <p14:creationId xmlns:p14="http://schemas.microsoft.com/office/powerpoint/2010/main" val="4101548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322962" y="711243"/>
            <a:ext cx="7490123" cy="792162"/>
          </a:xfrm>
        </p:spPr>
        <p:txBody>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124464" y="1864012"/>
            <a:ext cx="8229600" cy="4542475"/>
          </a:xfrm>
        </p:spPr>
        <p:txBody>
          <a:bodyPr>
            <a:normAutofit fontScale="92500" lnSpcReduction="20000"/>
          </a:bodyPr>
          <a:lstStyle/>
          <a:p>
            <a:r>
              <a:rPr lang="en-US" sz="2000" b="1" dirty="0"/>
              <a:t>To Calculate Loss (Gain) – on an item by item basis</a:t>
            </a:r>
          </a:p>
          <a:p>
            <a:pPr marL="109728" indent="0">
              <a:buNone/>
            </a:pPr>
            <a:endParaRPr lang="en-US" sz="2000" b="1" dirty="0"/>
          </a:p>
          <a:p>
            <a:pPr lvl="1"/>
            <a:r>
              <a:rPr lang="en-US" sz="1600" b="1" dirty="0">
                <a:solidFill>
                  <a:srgbClr val="FF0000"/>
                </a:solidFill>
              </a:rPr>
              <a:t>Adjusted basis before event plus</a:t>
            </a:r>
          </a:p>
          <a:p>
            <a:pPr lvl="2"/>
            <a:r>
              <a:rPr lang="en-US" sz="1400" dirty="0"/>
              <a:t>Adjusted basis is usually all acquisition costs less depreciation allowed or allowable</a:t>
            </a:r>
          </a:p>
          <a:p>
            <a:pPr lvl="1"/>
            <a:r>
              <a:rPr lang="en-US" sz="1600" b="1" dirty="0">
                <a:solidFill>
                  <a:srgbClr val="FF0000"/>
                </a:solidFill>
              </a:rPr>
              <a:t>Clean-up and remediation expenses minus</a:t>
            </a:r>
          </a:p>
          <a:p>
            <a:pPr lvl="1"/>
            <a:r>
              <a:rPr lang="en-US" sz="1600" b="1" dirty="0">
                <a:solidFill>
                  <a:srgbClr val="FF0000"/>
                </a:solidFill>
              </a:rPr>
              <a:t>Fair market value after event minus</a:t>
            </a:r>
          </a:p>
          <a:p>
            <a:pPr lvl="2"/>
            <a:r>
              <a:rPr lang="en-US" sz="1400" dirty="0"/>
              <a:t>May require appraisals of other support</a:t>
            </a:r>
          </a:p>
          <a:p>
            <a:pPr lvl="1"/>
            <a:r>
              <a:rPr lang="en-US" sz="1600" b="1" dirty="0">
                <a:solidFill>
                  <a:srgbClr val="FF0000"/>
                </a:solidFill>
              </a:rPr>
              <a:t>Insurance proceeds and/or other reimbursements minus</a:t>
            </a:r>
          </a:p>
          <a:p>
            <a:pPr lvl="2"/>
            <a:r>
              <a:rPr lang="en-US" sz="1400" dirty="0"/>
              <a:t>Estimate of insurance proceeds required – adjust to actual in future year</a:t>
            </a:r>
          </a:p>
          <a:p>
            <a:pPr lvl="2"/>
            <a:r>
              <a:rPr lang="en-US" sz="1400" dirty="0"/>
              <a:t>May need to recognize gain</a:t>
            </a:r>
          </a:p>
          <a:p>
            <a:pPr lvl="2"/>
            <a:r>
              <a:rPr lang="en-US" sz="1400" dirty="0"/>
              <a:t>Gain may be deferred</a:t>
            </a:r>
          </a:p>
          <a:p>
            <a:pPr lvl="1"/>
            <a:r>
              <a:rPr lang="en-US" sz="1600" b="1" dirty="0">
                <a:solidFill>
                  <a:srgbClr val="FF0000"/>
                </a:solidFill>
              </a:rPr>
              <a:t>Limitations</a:t>
            </a:r>
          </a:p>
          <a:p>
            <a:pPr lvl="2"/>
            <a:r>
              <a:rPr lang="en-US" sz="1400" dirty="0"/>
              <a:t>$100 per loss limit, subject to 10% of </a:t>
            </a:r>
            <a:r>
              <a:rPr lang="en-US" sz="1400" dirty="0" err="1"/>
              <a:t>AGI</a:t>
            </a:r>
            <a:r>
              <a:rPr lang="en-US" sz="1400" dirty="0"/>
              <a:t> limit and deductible only if itemize</a:t>
            </a:r>
          </a:p>
          <a:p>
            <a:pPr lvl="2"/>
            <a:r>
              <a:rPr lang="en-US" sz="1400" dirty="0"/>
              <a:t>No loss limit for businesses</a:t>
            </a:r>
          </a:p>
          <a:p>
            <a:pPr marL="393192" lvl="1" indent="0">
              <a:buNone/>
            </a:pPr>
            <a:r>
              <a:rPr lang="en-US" sz="1600" b="1" dirty="0"/>
              <a:t> </a:t>
            </a:r>
          </a:p>
          <a:p>
            <a:pPr marL="630936" lvl="2" indent="0">
              <a:buNone/>
            </a:pPr>
            <a:endParaRPr lang="en-US" sz="1400" b="1" dirty="0">
              <a:solidFill>
                <a:srgbClr val="FF0000"/>
              </a:solidFill>
            </a:endParaRPr>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10</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4059076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215958" y="659656"/>
            <a:ext cx="7374706" cy="792162"/>
          </a:xfrm>
        </p:spPr>
        <p:txBody>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044402" y="1781277"/>
            <a:ext cx="8229600" cy="4542475"/>
          </a:xfrm>
        </p:spPr>
        <p:txBody>
          <a:bodyPr>
            <a:normAutofit lnSpcReduction="10000"/>
          </a:bodyPr>
          <a:lstStyle/>
          <a:p>
            <a:r>
              <a:rPr lang="en-US" sz="2000" b="1" dirty="0"/>
              <a:t>Gains and Losses</a:t>
            </a:r>
          </a:p>
          <a:p>
            <a:endParaRPr lang="en-US" sz="2000" b="1" dirty="0"/>
          </a:p>
          <a:p>
            <a:pPr lvl="1"/>
            <a:r>
              <a:rPr lang="en-US" sz="1600" dirty="0"/>
              <a:t>Net gain on destroyed home treated </a:t>
            </a:r>
            <a:r>
              <a:rPr lang="en-US" dirty="0" smtClean="0"/>
              <a:t>as</a:t>
            </a:r>
            <a:r>
              <a:rPr lang="en-US" sz="1600" dirty="0" smtClean="0"/>
              <a:t> </a:t>
            </a:r>
            <a:r>
              <a:rPr lang="en-US" sz="1600" dirty="0"/>
              <a:t>sale of </a:t>
            </a:r>
            <a:r>
              <a:rPr lang="en-US" sz="1600" dirty="0" smtClean="0"/>
              <a:t>personal </a:t>
            </a:r>
            <a:r>
              <a:rPr lang="en-US" sz="1600" dirty="0"/>
              <a:t>residence (possible gain exclusion</a:t>
            </a:r>
            <a:r>
              <a:rPr lang="en-US" sz="1600" dirty="0" smtClean="0"/>
              <a:t>) </a:t>
            </a:r>
            <a:endParaRPr lang="en-US" sz="1600" dirty="0"/>
          </a:p>
          <a:p>
            <a:pPr lvl="1"/>
            <a:r>
              <a:rPr lang="en-US" sz="1600" dirty="0"/>
              <a:t>Must replace damaged or destroyed property by December 31, 2019 in order to defer gain</a:t>
            </a:r>
          </a:p>
          <a:p>
            <a:pPr lvl="2"/>
            <a:r>
              <a:rPr lang="en-US" sz="1400" dirty="0"/>
              <a:t>Must be substantially similar in character and use</a:t>
            </a:r>
          </a:p>
          <a:p>
            <a:pPr lvl="2"/>
            <a:r>
              <a:rPr lang="en-US" sz="1400" dirty="0"/>
              <a:t>Single item of property - item by item basis</a:t>
            </a:r>
          </a:p>
          <a:p>
            <a:pPr lvl="1"/>
            <a:r>
              <a:rPr lang="en-US" sz="1600" dirty="0"/>
              <a:t>Estimates</a:t>
            </a:r>
          </a:p>
          <a:p>
            <a:pPr lvl="2"/>
            <a:r>
              <a:rPr lang="en-US" sz="1400" dirty="0"/>
              <a:t>Insurance reimbursement after deducting loss is less than expected, include loss in year where you reasonably expect claim is closed</a:t>
            </a:r>
          </a:p>
          <a:p>
            <a:pPr lvl="2"/>
            <a:r>
              <a:rPr lang="en-US" sz="1400" dirty="0"/>
              <a:t>Insurance reimbursement after filing is greater than expected (and previously accounted for), include difference in income in year received</a:t>
            </a:r>
          </a:p>
          <a:p>
            <a:pPr lvl="2"/>
            <a:r>
              <a:rPr lang="en-US" sz="1400" dirty="0"/>
              <a:t>May need to amend past returns to adjust estimates </a:t>
            </a:r>
          </a:p>
          <a:p>
            <a:pPr lvl="1"/>
            <a:endParaRPr lang="en-US" sz="1600" dirty="0"/>
          </a:p>
          <a:p>
            <a:pPr lvl="1"/>
            <a:endParaRPr lang="en-US" sz="1600" dirty="0"/>
          </a:p>
          <a:p>
            <a:pPr lvl="2"/>
            <a:endParaRPr lang="en-US" sz="1400" dirty="0"/>
          </a:p>
          <a:p>
            <a:pPr marL="109728" indent="0">
              <a:buNone/>
            </a:pPr>
            <a:endParaRPr lang="en-US" sz="2000" b="1" dirty="0"/>
          </a:p>
          <a:p>
            <a:pPr lvl="1"/>
            <a:endParaRPr lang="en-US" sz="1600" b="1"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11</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5296930" y="1534553"/>
            <a:ext cx="1937265" cy="962797"/>
          </a:xfrm>
          <a:prstGeom prst="rect">
            <a:avLst/>
          </a:prstGeom>
        </p:spPr>
      </p:pic>
    </p:spTree>
    <p:extLst>
      <p:ext uri="{BB962C8B-B14F-4D97-AF65-F5344CB8AC3E}">
        <p14:creationId xmlns:p14="http://schemas.microsoft.com/office/powerpoint/2010/main" val="1111442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82130" y="768908"/>
            <a:ext cx="7408533" cy="792162"/>
          </a:xfrm>
        </p:spPr>
        <p:txBody>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182130" y="1864012"/>
            <a:ext cx="8229600" cy="4542475"/>
          </a:xfrm>
        </p:spPr>
        <p:txBody>
          <a:bodyPr>
            <a:normAutofit/>
          </a:bodyPr>
          <a:lstStyle/>
          <a:p>
            <a:r>
              <a:rPr lang="en-US" sz="2000" b="1" dirty="0"/>
              <a:t>Special Stuff for Federal Disaster Areas</a:t>
            </a:r>
          </a:p>
          <a:p>
            <a:pPr marL="109728" indent="0">
              <a:buNone/>
            </a:pPr>
            <a:endParaRPr lang="en-US" sz="2000" b="1" dirty="0"/>
          </a:p>
          <a:p>
            <a:pPr lvl="1"/>
            <a:r>
              <a:rPr lang="en-US" sz="1600" dirty="0"/>
              <a:t>General rule for disaster areas – any payment to an individual to reimburse reasonable and necessary personal, family, living, healthcare, funeral and other similar expenses are not taxable</a:t>
            </a:r>
          </a:p>
          <a:p>
            <a:pPr lvl="1"/>
            <a:r>
              <a:rPr lang="en-US" sz="1600" dirty="0"/>
              <a:t>No gain recognized on any insurance proceeds on personal property</a:t>
            </a:r>
          </a:p>
          <a:p>
            <a:pPr lvl="1"/>
            <a:r>
              <a:rPr lang="en-US" sz="1600" dirty="0"/>
              <a:t>FEMA Mitigation Payments – not included in income and do not increase basis in property</a:t>
            </a:r>
          </a:p>
          <a:p>
            <a:pPr lvl="2"/>
            <a:r>
              <a:rPr lang="en-US" sz="1400" dirty="0"/>
              <a:t>Income replacement payments (e.g. – unemployment compensation) are taxable</a:t>
            </a:r>
            <a:endParaRPr lang="en-US" sz="1600" dirty="0"/>
          </a:p>
          <a:p>
            <a:pPr lvl="1"/>
            <a:r>
              <a:rPr lang="en-US" sz="1600" dirty="0"/>
              <a:t>Private and charitable disaster relief payments and grants not included in income</a:t>
            </a:r>
          </a:p>
          <a:p>
            <a:pPr lvl="1"/>
            <a:r>
              <a:rPr lang="en-US" sz="1600" dirty="0"/>
              <a:t>Costs to obtain transcripts (Form 4506) waived ($57/year)</a:t>
            </a:r>
          </a:p>
          <a:p>
            <a:pPr lvl="1"/>
            <a:endParaRPr lang="en-US" sz="1600" b="1"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12</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3022603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225686" y="832125"/>
            <a:ext cx="7364978" cy="792162"/>
          </a:xfrm>
        </p:spPr>
        <p:txBody>
          <a:bodyPr>
            <a:noAutofit/>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044402" y="2008515"/>
            <a:ext cx="8229600" cy="4542475"/>
          </a:xfrm>
        </p:spPr>
        <p:txBody>
          <a:bodyPr>
            <a:normAutofit/>
          </a:bodyPr>
          <a:lstStyle/>
          <a:p>
            <a:r>
              <a:rPr lang="en-US" sz="2000" b="1" dirty="0"/>
              <a:t>What is NOT tax deductible</a:t>
            </a:r>
          </a:p>
          <a:p>
            <a:pPr marL="109728" indent="0">
              <a:buNone/>
            </a:pPr>
            <a:endParaRPr lang="en-US" sz="2000" b="1" dirty="0"/>
          </a:p>
          <a:p>
            <a:pPr lvl="1"/>
            <a:r>
              <a:rPr lang="en-US" sz="1600" dirty="0"/>
              <a:t>Legal expenses that do not produce taxable income</a:t>
            </a:r>
          </a:p>
          <a:p>
            <a:pPr lvl="1"/>
            <a:r>
              <a:rPr lang="en-US" sz="1600" dirty="0"/>
              <a:t>Lost or misplaced property</a:t>
            </a:r>
          </a:p>
          <a:p>
            <a:pPr lvl="1"/>
            <a:r>
              <a:rPr lang="en-US" sz="1600" dirty="0"/>
              <a:t>Expenses for meals and entertainment</a:t>
            </a:r>
          </a:p>
          <a:p>
            <a:pPr lvl="1"/>
            <a:r>
              <a:rPr lang="en-US" sz="1600" dirty="0"/>
              <a:t>Personal travel expenses</a:t>
            </a:r>
          </a:p>
          <a:p>
            <a:pPr lvl="1"/>
            <a:endParaRPr lang="en-US" sz="1600" b="1" dirty="0"/>
          </a:p>
          <a:p>
            <a:pPr lvl="1"/>
            <a:endParaRPr lang="en-US" sz="1600" b="1"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13</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3111166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47864" y="719481"/>
            <a:ext cx="7442799" cy="792162"/>
          </a:xfrm>
        </p:spPr>
        <p:txBody>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044402" y="1753142"/>
            <a:ext cx="8229600" cy="4542475"/>
          </a:xfrm>
        </p:spPr>
        <p:txBody>
          <a:bodyPr>
            <a:normAutofit lnSpcReduction="10000"/>
          </a:bodyPr>
          <a:lstStyle/>
          <a:p>
            <a:r>
              <a:rPr lang="en-US" sz="2000" b="1" dirty="0"/>
              <a:t>Forms</a:t>
            </a:r>
          </a:p>
          <a:p>
            <a:pPr marL="109728" indent="0">
              <a:buNone/>
            </a:pPr>
            <a:endParaRPr lang="en-US" sz="2000" b="1" dirty="0"/>
          </a:p>
          <a:p>
            <a:pPr lvl="1"/>
            <a:r>
              <a:rPr lang="en-US" sz="1600" dirty="0"/>
              <a:t>For businesses, loss calculated within Form 4684 </a:t>
            </a:r>
          </a:p>
          <a:p>
            <a:pPr lvl="1"/>
            <a:r>
              <a:rPr lang="en-US" sz="1600" dirty="0"/>
              <a:t>For individual loss, included on Schedule A, Line 20</a:t>
            </a:r>
          </a:p>
          <a:p>
            <a:pPr lvl="2"/>
            <a:r>
              <a:rPr lang="en-US" sz="1400" dirty="0"/>
              <a:t>Recommend supplemental statement</a:t>
            </a:r>
          </a:p>
          <a:p>
            <a:pPr lvl="1"/>
            <a:r>
              <a:rPr lang="en-US" sz="1600" dirty="0"/>
              <a:t>IRS has workbook</a:t>
            </a:r>
          </a:p>
          <a:p>
            <a:pPr lvl="3"/>
            <a:r>
              <a:rPr lang="en-US" sz="1400" dirty="0"/>
              <a:t>Publication 584 for individuals</a:t>
            </a:r>
          </a:p>
          <a:p>
            <a:pPr lvl="3"/>
            <a:r>
              <a:rPr lang="en-US" sz="1400" dirty="0"/>
              <a:t>Publications 584-B for businesses</a:t>
            </a:r>
          </a:p>
          <a:p>
            <a:pPr lvl="1"/>
            <a:r>
              <a:rPr lang="en-US" sz="1600" dirty="0"/>
              <a:t>For property owned by employee used in business, loss may be subjected to excess 2% of </a:t>
            </a:r>
            <a:r>
              <a:rPr lang="en-US" sz="1600" dirty="0" err="1"/>
              <a:t>AGI</a:t>
            </a:r>
            <a:r>
              <a:rPr lang="en-US" sz="1600" dirty="0"/>
              <a:t> – Schedule A, Line 23</a:t>
            </a:r>
          </a:p>
          <a:p>
            <a:pPr lvl="1"/>
            <a:r>
              <a:rPr lang="en-US" sz="1600" dirty="0"/>
              <a:t>Costs to prove loss (e.g. appraisal charges, professional fees, etc.) subject to excess 2% of </a:t>
            </a:r>
            <a:r>
              <a:rPr lang="en-US" sz="1600" dirty="0" err="1"/>
              <a:t>AGI</a:t>
            </a:r>
            <a:r>
              <a:rPr lang="en-US" sz="1600" dirty="0"/>
              <a:t> – Schedule A, Line 23</a:t>
            </a:r>
          </a:p>
          <a:p>
            <a:pPr lvl="1"/>
            <a:r>
              <a:rPr lang="en-US" sz="1600" dirty="0"/>
              <a:t>Caution – multiple forms may need to be coordinated within tax return</a:t>
            </a:r>
          </a:p>
          <a:p>
            <a:pPr lvl="1"/>
            <a:endParaRPr lang="en-US" sz="1600" b="1" dirty="0"/>
          </a:p>
          <a:p>
            <a:pPr lvl="1"/>
            <a:endParaRPr lang="en-US" sz="1600" b="1" dirty="0"/>
          </a:p>
          <a:p>
            <a:pPr lvl="1"/>
            <a:endParaRPr lang="en-US" sz="1600" b="1"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14</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2710699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57591" y="832125"/>
            <a:ext cx="8116411" cy="792162"/>
          </a:xfrm>
        </p:spPr>
        <p:txBody>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044402" y="1864012"/>
            <a:ext cx="8229600" cy="4542475"/>
          </a:xfrm>
        </p:spPr>
        <p:txBody>
          <a:bodyPr>
            <a:normAutofit/>
          </a:bodyPr>
          <a:lstStyle/>
          <a:p>
            <a:r>
              <a:rPr lang="en-US" sz="2000" b="1" dirty="0"/>
              <a:t>Records</a:t>
            </a:r>
          </a:p>
          <a:p>
            <a:pPr marL="393192" lvl="1" indent="0">
              <a:buNone/>
            </a:pPr>
            <a:endParaRPr lang="en-US" sz="1600" dirty="0"/>
          </a:p>
          <a:p>
            <a:pPr lvl="1"/>
            <a:r>
              <a:rPr lang="en-US" sz="1600" dirty="0"/>
              <a:t>Need prior tax returns and supporting detail</a:t>
            </a:r>
          </a:p>
          <a:p>
            <a:pPr lvl="2"/>
            <a:r>
              <a:rPr lang="en-US" sz="1400" dirty="0"/>
              <a:t>Depreciation schedules</a:t>
            </a:r>
          </a:p>
          <a:p>
            <a:pPr lvl="1"/>
            <a:r>
              <a:rPr lang="en-US" sz="1600" dirty="0"/>
              <a:t>Organize costs:</a:t>
            </a:r>
          </a:p>
          <a:p>
            <a:pPr lvl="2"/>
            <a:r>
              <a:rPr lang="en-US" sz="1400" dirty="0"/>
              <a:t>Real estate</a:t>
            </a:r>
          </a:p>
          <a:p>
            <a:pPr lvl="2"/>
            <a:r>
              <a:rPr lang="en-US" sz="1400" dirty="0"/>
              <a:t>Personal property</a:t>
            </a:r>
          </a:p>
          <a:p>
            <a:pPr lvl="3"/>
            <a:r>
              <a:rPr lang="en-US" sz="1400" dirty="0"/>
              <a:t>Furniture and fixtures</a:t>
            </a:r>
          </a:p>
          <a:p>
            <a:pPr lvl="2"/>
            <a:r>
              <a:rPr lang="en-US" sz="1400" dirty="0"/>
              <a:t>Vehicles</a:t>
            </a:r>
          </a:p>
          <a:p>
            <a:pPr lvl="2"/>
            <a:r>
              <a:rPr lang="en-US" sz="1400" dirty="0"/>
              <a:t>Inventory and supplies</a:t>
            </a:r>
          </a:p>
          <a:p>
            <a:pPr lvl="1"/>
            <a:r>
              <a:rPr lang="en-US" sz="1600" dirty="0"/>
              <a:t>Insurance claim documents</a:t>
            </a:r>
          </a:p>
          <a:p>
            <a:pPr lvl="1"/>
            <a:r>
              <a:rPr lang="en-US" sz="1600" dirty="0"/>
              <a:t>Reimbursement records</a:t>
            </a:r>
          </a:p>
          <a:p>
            <a:endParaRPr lang="en-US" sz="2000" b="1" dirty="0"/>
          </a:p>
          <a:p>
            <a:pPr lvl="1"/>
            <a:endParaRPr lang="en-US" sz="1600" dirty="0"/>
          </a:p>
          <a:p>
            <a:pPr lvl="1"/>
            <a:endParaRPr lang="en-US" sz="1600" b="1"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1113608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28409" y="729574"/>
            <a:ext cx="8145593" cy="707928"/>
          </a:xfrm>
        </p:spPr>
        <p:txBody>
          <a:bodyPr>
            <a:normAutofit/>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044402" y="1681449"/>
            <a:ext cx="8229600" cy="4542475"/>
          </a:xfrm>
        </p:spPr>
        <p:txBody>
          <a:bodyPr>
            <a:normAutofit/>
          </a:bodyPr>
          <a:lstStyle/>
          <a:p>
            <a:r>
              <a:rPr lang="en-US" sz="2000" b="1" dirty="0"/>
              <a:t>Basis for Casualty Loss Property</a:t>
            </a:r>
          </a:p>
          <a:p>
            <a:pPr marL="109728" indent="0">
              <a:spcBef>
                <a:spcPts val="600"/>
              </a:spcBef>
              <a:buNone/>
            </a:pPr>
            <a:endParaRPr lang="en-US" sz="2000" b="1" dirty="0"/>
          </a:p>
          <a:p>
            <a:pPr lvl="1"/>
            <a:r>
              <a:rPr lang="en-US" sz="1600" b="1" dirty="0"/>
              <a:t>Cost of replacement property less postponed gain is new adjusted basis</a:t>
            </a:r>
          </a:p>
          <a:p>
            <a:pPr lvl="1"/>
            <a:r>
              <a:rPr lang="en-US" sz="1600" b="1" dirty="0"/>
              <a:t>Adjustments to Increase Basis</a:t>
            </a:r>
          </a:p>
          <a:p>
            <a:pPr lvl="2"/>
            <a:r>
              <a:rPr lang="en-US" sz="1600" dirty="0"/>
              <a:t>Repairs that prolong life or increase value without considering effect of disaster</a:t>
            </a:r>
          </a:p>
          <a:p>
            <a:pPr lvl="2"/>
            <a:r>
              <a:rPr lang="en-US" sz="1600" dirty="0"/>
              <a:t>Improvements</a:t>
            </a:r>
          </a:p>
          <a:p>
            <a:pPr lvl="2"/>
            <a:r>
              <a:rPr lang="en-US" sz="1600" dirty="0"/>
              <a:t>Betterments</a:t>
            </a:r>
          </a:p>
          <a:p>
            <a:pPr lvl="2"/>
            <a:r>
              <a:rPr lang="en-US" sz="1600" dirty="0"/>
              <a:t>Adaptations</a:t>
            </a:r>
          </a:p>
          <a:p>
            <a:pPr lvl="1"/>
            <a:r>
              <a:rPr lang="en-US" sz="1600" b="1" dirty="0"/>
              <a:t>Adjustments to Decrease Basis</a:t>
            </a:r>
          </a:p>
          <a:p>
            <a:pPr lvl="2"/>
            <a:r>
              <a:rPr lang="en-US" sz="1600" dirty="0"/>
              <a:t>Any insurance  or other reimbursements</a:t>
            </a:r>
          </a:p>
          <a:p>
            <a:pPr lvl="2"/>
            <a:r>
              <a:rPr lang="en-US" sz="1600" dirty="0"/>
              <a:t>Any deductible loss</a:t>
            </a:r>
          </a:p>
          <a:p>
            <a:pPr lvl="1"/>
            <a:endParaRPr lang="en-US" sz="1600" b="1"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3738316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28409" y="729574"/>
            <a:ext cx="8145593" cy="707928"/>
          </a:xfrm>
        </p:spPr>
        <p:txBody>
          <a:bodyPr>
            <a:normAutofit/>
          </a:bodyPr>
          <a:lstStyle/>
          <a:p>
            <a:pPr algn="ctr"/>
            <a:r>
              <a:rPr lang="en-US" dirty="0"/>
              <a:t>D</a:t>
            </a:r>
            <a:r>
              <a:rPr lang="en-US" dirty="0" smtClean="0"/>
              <a:t>.  New IRS Revenue Procedures</a:t>
            </a:r>
            <a:endParaRPr lang="en-US" dirty="0"/>
          </a:p>
        </p:txBody>
      </p:sp>
      <p:sp>
        <p:nvSpPr>
          <p:cNvPr id="3" name="Rectangle 2"/>
          <p:cNvSpPr>
            <a:spLocks noGrp="1"/>
          </p:cNvSpPr>
          <p:nvPr>
            <p:ph idx="1"/>
          </p:nvPr>
        </p:nvSpPr>
        <p:spPr>
          <a:xfrm>
            <a:off x="1044402" y="1681449"/>
            <a:ext cx="8229600" cy="4542475"/>
          </a:xfrm>
        </p:spPr>
        <p:txBody>
          <a:bodyPr>
            <a:normAutofit lnSpcReduction="10000"/>
          </a:bodyPr>
          <a:lstStyle/>
          <a:p>
            <a:pPr>
              <a:buSzPct val="100000"/>
              <a:buFont typeface="Arial" panose="020B0604020202020204" pitchFamily="34" charset="0"/>
              <a:buChar char="•"/>
            </a:pPr>
            <a:r>
              <a:rPr lang="en-US" sz="2200" b="1" dirty="0" smtClean="0"/>
              <a:t>Guidance </a:t>
            </a:r>
            <a:r>
              <a:rPr lang="en-US" sz="2200" b="1" dirty="0"/>
              <a:t>for </a:t>
            </a:r>
            <a:r>
              <a:rPr lang="en-US" sz="2200" b="1" dirty="0" smtClean="0"/>
              <a:t>determining residential </a:t>
            </a:r>
            <a:r>
              <a:rPr lang="en-US" sz="2200" b="1" dirty="0"/>
              <a:t>and personal property losses </a:t>
            </a:r>
            <a:r>
              <a:rPr lang="en-US" sz="1700" dirty="0" smtClean="0"/>
              <a:t>- Rev Procs 2018-8 and 2018-9 to </a:t>
            </a:r>
            <a:r>
              <a:rPr lang="en-US" sz="1700" dirty="0"/>
              <a:t>comply with IRC Section </a:t>
            </a:r>
            <a:r>
              <a:rPr lang="en-US" sz="1700" dirty="0" smtClean="0"/>
              <a:t>165 </a:t>
            </a:r>
            <a:endParaRPr lang="en-US" sz="1700" dirty="0"/>
          </a:p>
          <a:p>
            <a:pPr lvl="1">
              <a:buFont typeface="Arial" panose="020B0604020202020204" pitchFamily="34" charset="0"/>
              <a:buChar char="•"/>
            </a:pPr>
            <a:r>
              <a:rPr lang="en-US" dirty="0"/>
              <a:t>Provides various Safe Harbors to determine losses for income tax purposes</a:t>
            </a:r>
          </a:p>
          <a:p>
            <a:pPr lvl="1">
              <a:buFont typeface="Arial" panose="020B0604020202020204" pitchFamily="34" charset="0"/>
              <a:buChar char="•"/>
            </a:pPr>
            <a:r>
              <a:rPr lang="en-US" dirty="0"/>
              <a:t>For individuals residing within federally declared disaster areas</a:t>
            </a:r>
          </a:p>
          <a:p>
            <a:pPr lvl="1">
              <a:buFont typeface="Arial" panose="020B0604020202020204" pitchFamily="34" charset="0"/>
              <a:buChar char="•"/>
            </a:pPr>
            <a:r>
              <a:rPr lang="en-US" dirty="0"/>
              <a:t>Use of various tables </a:t>
            </a:r>
            <a:r>
              <a:rPr lang="en-US" dirty="0" smtClean="0"/>
              <a:t>and examples</a:t>
            </a:r>
            <a:endParaRPr lang="en-US" dirty="0"/>
          </a:p>
          <a:p>
            <a:pPr lvl="1">
              <a:buFont typeface="Arial" panose="020B0604020202020204" pitchFamily="34" charset="0"/>
              <a:buChar char="•"/>
            </a:pPr>
            <a:r>
              <a:rPr lang="en-US" dirty="0"/>
              <a:t>Generally viewed as generous to taxpayers</a:t>
            </a:r>
          </a:p>
          <a:p>
            <a:pPr lvl="1">
              <a:buFont typeface="Arial" panose="020B0604020202020204" pitchFamily="34" charset="0"/>
              <a:buChar char="•"/>
            </a:pPr>
            <a:r>
              <a:rPr lang="en-US" dirty="0" smtClean="0"/>
              <a:t>Personal-use Residential Real Property Safe Harbor Methods</a:t>
            </a:r>
            <a:r>
              <a:rPr lang="en-US" dirty="0"/>
              <a:t>:</a:t>
            </a:r>
          </a:p>
          <a:p>
            <a:pPr lvl="2">
              <a:buFont typeface="Arial" panose="020B0604020202020204" pitchFamily="34" charset="0"/>
              <a:buChar char="•"/>
            </a:pPr>
            <a:r>
              <a:rPr lang="en-US" sz="1600" i="1" dirty="0"/>
              <a:t>“Estimated Repair Cost Safe Harbor Method” </a:t>
            </a:r>
            <a:r>
              <a:rPr lang="en-US" sz="1600" dirty="0"/>
              <a:t>– </a:t>
            </a:r>
            <a:r>
              <a:rPr lang="en-US" sz="1300" dirty="0"/>
              <a:t>lesser of two repair estimates</a:t>
            </a:r>
          </a:p>
          <a:p>
            <a:pPr lvl="2">
              <a:buFont typeface="Arial" panose="020B0604020202020204" pitchFamily="34" charset="0"/>
              <a:buChar char="•"/>
            </a:pPr>
            <a:r>
              <a:rPr lang="en-US" sz="1600" i="1" dirty="0"/>
              <a:t>“De Minimis Safe Harbor Method” </a:t>
            </a:r>
            <a:r>
              <a:rPr lang="en-US" sz="1600" dirty="0"/>
              <a:t>– </a:t>
            </a:r>
            <a:r>
              <a:rPr lang="en-US" sz="1300" dirty="0"/>
              <a:t>use of good faith estimate – losses of $5,000 or </a:t>
            </a:r>
            <a:r>
              <a:rPr lang="en-US" sz="1300" dirty="0" smtClean="0"/>
              <a:t>less – must detail methodology for estimating loss</a:t>
            </a:r>
            <a:endParaRPr lang="en-US" sz="1300" dirty="0"/>
          </a:p>
          <a:p>
            <a:pPr lvl="2">
              <a:buFont typeface="Arial" panose="020B0604020202020204" pitchFamily="34" charset="0"/>
              <a:buChar char="•"/>
            </a:pPr>
            <a:r>
              <a:rPr lang="en-US" sz="1600" i="1" dirty="0"/>
              <a:t>“Insurance Safe Harbor Method” </a:t>
            </a:r>
            <a:r>
              <a:rPr lang="en-US" sz="1600" dirty="0"/>
              <a:t>– </a:t>
            </a:r>
            <a:r>
              <a:rPr lang="en-US" sz="1300" dirty="0"/>
              <a:t>use of flood &amp; homeowner’s insurance reports</a:t>
            </a:r>
          </a:p>
          <a:p>
            <a:pPr lvl="2">
              <a:buFont typeface="Arial" panose="020B0604020202020204" pitchFamily="34" charset="0"/>
              <a:buChar char="•"/>
            </a:pPr>
            <a:r>
              <a:rPr lang="en-US" sz="1600" i="1" dirty="0"/>
              <a:t>“Contractor Safe Harbor Method</a:t>
            </a:r>
            <a:r>
              <a:rPr lang="en-US" sz="1600" i="1" dirty="0" smtClean="0"/>
              <a:t>” </a:t>
            </a:r>
            <a:r>
              <a:rPr lang="en-US" sz="1600" dirty="0" smtClean="0"/>
              <a:t>– </a:t>
            </a:r>
            <a:r>
              <a:rPr lang="en-US" sz="1300" dirty="0" smtClean="0"/>
              <a:t>use of licensed contractor itemized prices</a:t>
            </a:r>
            <a:endParaRPr lang="en-US" sz="1600" dirty="0"/>
          </a:p>
          <a:p>
            <a:pPr marL="914400" lvl="2" indent="0">
              <a:buNone/>
            </a:pPr>
            <a:endParaRPr lang="en-US"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17</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2612127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28409" y="729574"/>
            <a:ext cx="8145593" cy="707928"/>
          </a:xfrm>
        </p:spPr>
        <p:txBody>
          <a:bodyPr>
            <a:normAutofit/>
          </a:bodyPr>
          <a:lstStyle/>
          <a:p>
            <a:pPr algn="ctr"/>
            <a:r>
              <a:rPr lang="en-US" dirty="0"/>
              <a:t>D</a:t>
            </a:r>
            <a:r>
              <a:rPr lang="en-US" dirty="0" smtClean="0"/>
              <a:t>.  New IRS Revenue Procedures</a:t>
            </a:r>
            <a:endParaRPr lang="en-US" dirty="0"/>
          </a:p>
        </p:txBody>
      </p:sp>
      <p:sp>
        <p:nvSpPr>
          <p:cNvPr id="3" name="Rectangle 2"/>
          <p:cNvSpPr>
            <a:spLocks noGrp="1"/>
          </p:cNvSpPr>
          <p:nvPr>
            <p:ph idx="1"/>
          </p:nvPr>
        </p:nvSpPr>
        <p:spPr>
          <a:xfrm>
            <a:off x="1044402" y="1681449"/>
            <a:ext cx="8229600" cy="4542475"/>
          </a:xfrm>
        </p:spPr>
        <p:txBody>
          <a:bodyPr>
            <a:normAutofit/>
          </a:bodyPr>
          <a:lstStyle/>
          <a:p>
            <a:pPr marL="457200" lvl="1" indent="0">
              <a:buNone/>
            </a:pPr>
            <a:r>
              <a:rPr lang="en-US" sz="2000" b="1" dirty="0" smtClean="0"/>
              <a:t>Rev Procs 2018-8 and 2018-9 </a:t>
            </a:r>
            <a:r>
              <a:rPr lang="en-US" sz="2000" b="1" i="1" dirty="0" smtClean="0"/>
              <a:t>continued</a:t>
            </a:r>
          </a:p>
          <a:p>
            <a:pPr lvl="1">
              <a:buFont typeface="Arial" panose="020B0604020202020204" pitchFamily="34" charset="0"/>
              <a:buChar char="•"/>
            </a:pPr>
            <a:endParaRPr lang="en-US" dirty="0"/>
          </a:p>
          <a:p>
            <a:pPr lvl="1">
              <a:buFont typeface="Arial" panose="020B0604020202020204" pitchFamily="34" charset="0"/>
              <a:buChar char="•"/>
            </a:pPr>
            <a:r>
              <a:rPr lang="en-US" dirty="0" smtClean="0"/>
              <a:t>Personal-use Residential Real </a:t>
            </a:r>
            <a:r>
              <a:rPr lang="en-US" dirty="0" err="1" smtClean="0"/>
              <a:t>Propery</a:t>
            </a:r>
            <a:r>
              <a:rPr lang="en-US" dirty="0" smtClean="0"/>
              <a:t> Safe Harbor Methods – </a:t>
            </a:r>
            <a:r>
              <a:rPr lang="en-US" i="1" dirty="0" smtClean="0"/>
              <a:t>continued:</a:t>
            </a:r>
          </a:p>
          <a:p>
            <a:pPr lvl="2">
              <a:buFont typeface="Arial" panose="020B0604020202020204" pitchFamily="34" charset="0"/>
              <a:buChar char="•"/>
            </a:pPr>
            <a:r>
              <a:rPr lang="en-US" sz="1600" i="1" dirty="0" smtClean="0"/>
              <a:t>“Disaster Loan Appraisal Safe Harbor Method” </a:t>
            </a:r>
            <a:r>
              <a:rPr lang="en-US" sz="1600" dirty="0" smtClean="0"/>
              <a:t>– </a:t>
            </a:r>
            <a:r>
              <a:rPr lang="en-US" sz="1300" dirty="0" smtClean="0"/>
              <a:t>appraisals for loans</a:t>
            </a:r>
          </a:p>
          <a:p>
            <a:pPr lvl="2">
              <a:buFont typeface="Arial" panose="020B0604020202020204" pitchFamily="34" charset="0"/>
              <a:buChar char="•"/>
            </a:pPr>
            <a:r>
              <a:rPr lang="en-US" sz="1600" i="1" dirty="0" smtClean="0"/>
              <a:t>“Cost Indexes Safe Harbor Method” – </a:t>
            </a:r>
            <a:r>
              <a:rPr lang="en-US" sz="1300" dirty="0" smtClean="0"/>
              <a:t>various tables – see below</a:t>
            </a:r>
            <a:endParaRPr lang="en-US" sz="1600" i="1" dirty="0" smtClean="0"/>
          </a:p>
          <a:p>
            <a:pPr lvl="1">
              <a:buFont typeface="Arial" panose="020B0604020202020204" pitchFamily="34" charset="0"/>
              <a:buChar char="•"/>
            </a:pPr>
            <a:r>
              <a:rPr lang="en-US" dirty="0" smtClean="0"/>
              <a:t>Personal Belongings Safe Harbor Methods:</a:t>
            </a:r>
          </a:p>
          <a:p>
            <a:pPr lvl="2">
              <a:buFont typeface="Arial" panose="020B0604020202020204" pitchFamily="34" charset="0"/>
              <a:buChar char="•"/>
            </a:pPr>
            <a:r>
              <a:rPr lang="en-US" sz="1600" i="1" dirty="0"/>
              <a:t>“De Minimis Safe Harbor Method” </a:t>
            </a:r>
            <a:r>
              <a:rPr lang="en-US" sz="1300" dirty="0"/>
              <a:t>– use of good faith estimate – losses of $5,000 or less – must detail methodology for estimating loss</a:t>
            </a:r>
          </a:p>
          <a:p>
            <a:pPr lvl="2">
              <a:buFont typeface="Arial" panose="020B0604020202020204" pitchFamily="34" charset="0"/>
              <a:buChar char="•"/>
            </a:pPr>
            <a:r>
              <a:rPr lang="en-US" sz="1600" i="1" dirty="0" smtClean="0"/>
              <a:t>“Replacement Cost Safe Harbor Method” </a:t>
            </a:r>
            <a:r>
              <a:rPr lang="en-US" sz="1300" dirty="0" smtClean="0"/>
              <a:t>– determine current cost to replace and reduce by 10% for each year individual owned item</a:t>
            </a:r>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18</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3098922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28409" y="729574"/>
            <a:ext cx="8145593" cy="707928"/>
          </a:xfrm>
        </p:spPr>
        <p:txBody>
          <a:bodyPr>
            <a:normAutofit/>
          </a:bodyPr>
          <a:lstStyle/>
          <a:p>
            <a:pPr algn="ctr"/>
            <a:r>
              <a:rPr lang="en-US" dirty="0"/>
              <a:t>D</a:t>
            </a:r>
            <a:r>
              <a:rPr lang="en-US" dirty="0" smtClean="0"/>
              <a:t>.  New IRS Revenue Procedures</a:t>
            </a:r>
            <a:endParaRPr lang="en-US" dirty="0"/>
          </a:p>
        </p:txBody>
      </p:sp>
      <p:sp>
        <p:nvSpPr>
          <p:cNvPr id="3" name="Rectangle 2"/>
          <p:cNvSpPr>
            <a:spLocks noGrp="1"/>
          </p:cNvSpPr>
          <p:nvPr>
            <p:ph idx="1"/>
          </p:nvPr>
        </p:nvSpPr>
        <p:spPr>
          <a:xfrm>
            <a:off x="1044402" y="1681449"/>
            <a:ext cx="8229600" cy="4542475"/>
          </a:xfrm>
        </p:spPr>
        <p:txBody>
          <a:bodyPr>
            <a:normAutofit lnSpcReduction="10000"/>
          </a:bodyPr>
          <a:lstStyle/>
          <a:p>
            <a:pPr marL="457200" lvl="1" indent="0">
              <a:buNone/>
            </a:pPr>
            <a:r>
              <a:rPr lang="en-US" sz="2000" b="1" dirty="0" smtClean="0"/>
              <a:t>Rev Procs 2018-8 and 2018-9 </a:t>
            </a:r>
            <a:r>
              <a:rPr lang="en-US" sz="2000" b="1" i="1" dirty="0" smtClean="0"/>
              <a:t>continued</a:t>
            </a:r>
          </a:p>
          <a:p>
            <a:pPr lvl="1">
              <a:buFont typeface="Arial" panose="020B0604020202020204" pitchFamily="34" charset="0"/>
              <a:buChar char="•"/>
            </a:pPr>
            <a:endParaRPr lang="en-US" dirty="0"/>
          </a:p>
          <a:p>
            <a:pPr lvl="1">
              <a:buFont typeface="Arial" panose="020B0604020202020204" pitchFamily="34" charset="0"/>
              <a:buChar char="•"/>
            </a:pPr>
            <a:r>
              <a:rPr lang="en-US" b="1" dirty="0" smtClean="0"/>
              <a:t>Cost Indexes Safe Harbor Method </a:t>
            </a:r>
            <a:r>
              <a:rPr lang="en-US" sz="1300" b="1" dirty="0" smtClean="0"/>
              <a:t>(rates vary by state)</a:t>
            </a:r>
          </a:p>
          <a:p>
            <a:pPr lvl="2">
              <a:buFont typeface="Arial" panose="020B0604020202020204" pitchFamily="34" charset="0"/>
              <a:buChar char="•"/>
            </a:pPr>
            <a:r>
              <a:rPr lang="en-US" dirty="0" smtClean="0"/>
              <a:t>Table 1 – Total Loss </a:t>
            </a:r>
            <a:r>
              <a:rPr lang="en-US" sz="1200" dirty="0" smtClean="0"/>
              <a:t>($231, $195, $174 per </a:t>
            </a:r>
            <a:r>
              <a:rPr lang="en-US" sz="1200" dirty="0" err="1" smtClean="0"/>
              <a:t>sq</a:t>
            </a:r>
            <a:r>
              <a:rPr lang="en-US" sz="1200" dirty="0" smtClean="0"/>
              <a:t> </a:t>
            </a:r>
            <a:r>
              <a:rPr lang="en-US" sz="1200" dirty="0" err="1" smtClean="0"/>
              <a:t>ft</a:t>
            </a:r>
            <a:r>
              <a:rPr lang="en-US" sz="1200" dirty="0" smtClean="0"/>
              <a:t>)</a:t>
            </a:r>
          </a:p>
          <a:p>
            <a:pPr lvl="2">
              <a:buFont typeface="Arial" panose="020B0604020202020204" pitchFamily="34" charset="0"/>
              <a:buChar char="•"/>
            </a:pPr>
            <a:r>
              <a:rPr lang="en-US" dirty="0" smtClean="0"/>
              <a:t>Table 2 – Near Total Loss </a:t>
            </a:r>
            <a:r>
              <a:rPr lang="en-US" sz="1200" dirty="0" smtClean="0"/>
              <a:t>($185, $156, $139 per </a:t>
            </a:r>
            <a:r>
              <a:rPr lang="en-US" sz="1200" dirty="0" err="1" smtClean="0"/>
              <a:t>sq</a:t>
            </a:r>
            <a:r>
              <a:rPr lang="en-US" sz="1200" dirty="0" smtClean="0"/>
              <a:t> </a:t>
            </a:r>
            <a:r>
              <a:rPr lang="en-US" sz="1200" dirty="0" err="1" smtClean="0"/>
              <a:t>ft</a:t>
            </a:r>
            <a:r>
              <a:rPr lang="en-US" sz="1200" dirty="0" smtClean="0"/>
              <a:t>)</a:t>
            </a:r>
          </a:p>
          <a:p>
            <a:pPr lvl="2">
              <a:buFont typeface="Arial" panose="020B0604020202020204" pitchFamily="34" charset="0"/>
              <a:buChar char="•"/>
            </a:pPr>
            <a:r>
              <a:rPr lang="en-US" dirty="0" smtClean="0"/>
              <a:t>Table 3 – Interior Flooding Over 1 Foot </a:t>
            </a:r>
            <a:r>
              <a:rPr lang="en-US" sz="1200" dirty="0" smtClean="0"/>
              <a:t>($139, $117, $104 per </a:t>
            </a:r>
            <a:r>
              <a:rPr lang="en-US" sz="1200" dirty="0" err="1" smtClean="0"/>
              <a:t>sq</a:t>
            </a:r>
            <a:r>
              <a:rPr lang="en-US" sz="1200" dirty="0" smtClean="0"/>
              <a:t> </a:t>
            </a:r>
            <a:r>
              <a:rPr lang="en-US" sz="1200" dirty="0" err="1" smtClean="0"/>
              <a:t>ft</a:t>
            </a:r>
            <a:r>
              <a:rPr lang="en-US" sz="1200" dirty="0" smtClean="0"/>
              <a:t>)</a:t>
            </a:r>
          </a:p>
          <a:p>
            <a:pPr lvl="2">
              <a:buFont typeface="Arial" panose="020B0604020202020204" pitchFamily="34" charset="0"/>
              <a:buChar char="•"/>
            </a:pPr>
            <a:r>
              <a:rPr lang="en-US" dirty="0" smtClean="0"/>
              <a:t>Table 4 – Structural Damage From Wind, Rain, or Debris </a:t>
            </a:r>
            <a:r>
              <a:rPr lang="en-US" sz="1200" dirty="0" smtClean="0"/>
              <a:t>(see table)</a:t>
            </a:r>
          </a:p>
          <a:p>
            <a:pPr lvl="2">
              <a:buFont typeface="Arial" panose="020B0604020202020204" pitchFamily="34" charset="0"/>
              <a:buChar char="•"/>
            </a:pPr>
            <a:r>
              <a:rPr lang="en-US" dirty="0" smtClean="0"/>
              <a:t>Table 5 – Roof Covering Damage From Wind, Rain or Debris </a:t>
            </a:r>
            <a:r>
              <a:rPr lang="en-US" sz="1200" dirty="0" smtClean="0"/>
              <a:t>($8, $7 per </a:t>
            </a:r>
            <a:r>
              <a:rPr lang="en-US" sz="1200" dirty="0" err="1" smtClean="0"/>
              <a:t>sq</a:t>
            </a:r>
            <a:r>
              <a:rPr lang="en-US" sz="1200" dirty="0" smtClean="0"/>
              <a:t> </a:t>
            </a:r>
            <a:r>
              <a:rPr lang="en-US" sz="1200" dirty="0" err="1" smtClean="0"/>
              <a:t>ft</a:t>
            </a:r>
            <a:r>
              <a:rPr lang="en-US" sz="1200" dirty="0" smtClean="0"/>
              <a:t>)</a:t>
            </a:r>
          </a:p>
          <a:p>
            <a:pPr lvl="2">
              <a:buFont typeface="Arial" panose="020B0604020202020204" pitchFamily="34" charset="0"/>
              <a:buChar char="•"/>
            </a:pPr>
            <a:r>
              <a:rPr lang="en-US" dirty="0" smtClean="0"/>
              <a:t>Table 6 – Damage to Detached Structure </a:t>
            </a:r>
            <a:r>
              <a:rPr lang="en-US" sz="1200" dirty="0" smtClean="0"/>
              <a:t>($63, $50, $44 per </a:t>
            </a:r>
            <a:r>
              <a:rPr lang="en-US" sz="1200" dirty="0" err="1" smtClean="0"/>
              <a:t>sq</a:t>
            </a:r>
            <a:r>
              <a:rPr lang="en-US" sz="1200" dirty="0" smtClean="0"/>
              <a:t> </a:t>
            </a:r>
            <a:r>
              <a:rPr lang="en-US" sz="1200" dirty="0" err="1" smtClean="0"/>
              <a:t>ft</a:t>
            </a:r>
            <a:r>
              <a:rPr lang="en-US" sz="1200" dirty="0" smtClean="0"/>
              <a:t>)</a:t>
            </a:r>
          </a:p>
          <a:p>
            <a:pPr lvl="2">
              <a:buFont typeface="Arial" panose="020B0604020202020204" pitchFamily="34" charset="0"/>
              <a:buChar char="•"/>
            </a:pPr>
            <a:r>
              <a:rPr lang="en-US" dirty="0" smtClean="0"/>
              <a:t>Table 7 – Damage to Decking </a:t>
            </a:r>
            <a:r>
              <a:rPr lang="en-US" sz="1200" dirty="0" smtClean="0"/>
              <a:t>($27 per </a:t>
            </a:r>
            <a:r>
              <a:rPr lang="en-US" sz="1200" dirty="0" err="1" smtClean="0"/>
              <a:t>sq</a:t>
            </a:r>
            <a:r>
              <a:rPr lang="en-US" sz="1200" dirty="0" smtClean="0"/>
              <a:t> </a:t>
            </a:r>
            <a:r>
              <a:rPr lang="en-US" sz="1200" dirty="0" err="1" smtClean="0"/>
              <a:t>ft</a:t>
            </a:r>
            <a:r>
              <a:rPr lang="en-US" sz="1200" dirty="0" smtClean="0"/>
              <a:t>)</a:t>
            </a:r>
          </a:p>
          <a:p>
            <a:pPr lvl="2">
              <a:buFont typeface="Arial" panose="020B0604020202020204" pitchFamily="34" charset="0"/>
              <a:buChar char="•"/>
            </a:pPr>
            <a:endParaRPr lang="en-US" dirty="0" smtClean="0"/>
          </a:p>
          <a:p>
            <a:pPr lvl="1">
              <a:buFont typeface="Arial" panose="020B0604020202020204" pitchFamily="34" charset="0"/>
              <a:buChar char="•"/>
            </a:pPr>
            <a:r>
              <a:rPr lang="en-US" b="1" dirty="0" smtClean="0"/>
              <a:t>“</a:t>
            </a:r>
            <a:r>
              <a:rPr lang="en-US" b="1" dirty="0"/>
              <a:t>The IRS will not challenge an individual’s determination of the decrease in fair market value … if the individual qualifies for and uses one of the safe harbor methods…” </a:t>
            </a:r>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19</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2555013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421792" y="380636"/>
            <a:ext cx="3935625" cy="715962"/>
          </a:xfrm>
        </p:spPr>
        <p:txBody>
          <a:bodyPr>
            <a:normAutofit/>
          </a:bodyPr>
          <a:lstStyle/>
          <a:p>
            <a:pPr algn="ctr"/>
            <a:r>
              <a:rPr lang="en-US" dirty="0" smtClean="0"/>
              <a:t>Overview</a:t>
            </a:r>
            <a:endParaRPr lang="en-US" dirty="0"/>
          </a:p>
        </p:txBody>
      </p:sp>
      <p:sp>
        <p:nvSpPr>
          <p:cNvPr id="3" name="Rectangle 2"/>
          <p:cNvSpPr>
            <a:spLocks noGrp="1"/>
          </p:cNvSpPr>
          <p:nvPr>
            <p:ph idx="1"/>
          </p:nvPr>
        </p:nvSpPr>
        <p:spPr>
          <a:xfrm>
            <a:off x="1262448" y="1104353"/>
            <a:ext cx="8254314" cy="4512876"/>
          </a:xfrm>
        </p:spPr>
        <p:txBody>
          <a:bodyPr>
            <a:normAutofit fontScale="92500" lnSpcReduction="10000"/>
          </a:bodyPr>
          <a:lstStyle/>
          <a:p>
            <a:pPr marL="109728" indent="0">
              <a:buNone/>
            </a:pPr>
            <a:r>
              <a:rPr lang="en-US" sz="2000" b="1" i="1" dirty="0" smtClean="0"/>
              <a:t>Various Old </a:t>
            </a:r>
            <a:r>
              <a:rPr lang="en-US" sz="2000" b="1" i="1" dirty="0"/>
              <a:t>and New Regulations:</a:t>
            </a:r>
          </a:p>
          <a:p>
            <a:endParaRPr lang="en-US" sz="2000" b="1" dirty="0"/>
          </a:p>
          <a:p>
            <a:pPr marL="109728" indent="0">
              <a:buSzPct val="100000"/>
              <a:buNone/>
            </a:pPr>
            <a:r>
              <a:rPr lang="en-US" sz="2000" dirty="0"/>
              <a:t>A. 2017 Disaster Relief Tax Act </a:t>
            </a:r>
            <a:r>
              <a:rPr lang="en-US" sz="1400" i="1" dirty="0"/>
              <a:t>(Disaster Tax Relief and Airport </a:t>
            </a:r>
            <a:r>
              <a:rPr lang="en-US" sz="1400" i="1" dirty="0" smtClean="0"/>
              <a:t>and </a:t>
            </a:r>
            <a:r>
              <a:rPr lang="en-US" sz="1400" i="1" dirty="0"/>
              <a:t>Airway Extension Act of 2017 – signed September 29, 2017 – P.L. 115.63)</a:t>
            </a:r>
          </a:p>
          <a:p>
            <a:pPr lvl="1">
              <a:buSzPct val="100000"/>
              <a:buFont typeface="Arial" panose="020B0604020202020204" pitchFamily="34" charset="0"/>
              <a:buChar char="•"/>
            </a:pPr>
            <a:r>
              <a:rPr lang="en-US" sz="1600" dirty="0"/>
              <a:t>Employee Retention Tax Credit</a:t>
            </a:r>
          </a:p>
          <a:p>
            <a:pPr lvl="1">
              <a:buSzPct val="100000"/>
              <a:buFont typeface="Arial" panose="020B0604020202020204" pitchFamily="34" charset="0"/>
              <a:buChar char="•"/>
            </a:pPr>
            <a:r>
              <a:rPr lang="en-US" sz="1600" dirty="0"/>
              <a:t>Certain Casualty Loss Rule Changes</a:t>
            </a:r>
          </a:p>
          <a:p>
            <a:pPr lvl="1">
              <a:buSzPct val="100000"/>
              <a:buFont typeface="Arial" panose="020B0604020202020204" pitchFamily="34" charset="0"/>
              <a:buChar char="•"/>
            </a:pPr>
            <a:r>
              <a:rPr lang="en-US" sz="1600" dirty="0"/>
              <a:t>Retirement Fund Access</a:t>
            </a:r>
          </a:p>
          <a:p>
            <a:pPr lvl="1">
              <a:buSzPct val="100000"/>
              <a:buFont typeface="Arial" panose="020B0604020202020204" pitchFamily="34" charset="0"/>
              <a:buChar char="•"/>
            </a:pPr>
            <a:r>
              <a:rPr lang="en-US" sz="1600" dirty="0"/>
              <a:t>Charitable Deduction Limitations Suspended </a:t>
            </a:r>
          </a:p>
          <a:p>
            <a:pPr marL="393192" lvl="1" indent="0">
              <a:buSzPct val="100000"/>
              <a:buNone/>
            </a:pPr>
            <a:endParaRPr lang="en-US" sz="1600" dirty="0"/>
          </a:p>
          <a:p>
            <a:pPr marL="109728" indent="0">
              <a:buSzPct val="100000"/>
              <a:buNone/>
            </a:pPr>
            <a:r>
              <a:rPr lang="en-US" sz="2000" dirty="0"/>
              <a:t>B. Qualified Disaster Relief Payments to Employees </a:t>
            </a:r>
            <a:r>
              <a:rPr lang="en-US" sz="1400" i="1" dirty="0"/>
              <a:t>(IRC Section 139)</a:t>
            </a:r>
          </a:p>
          <a:p>
            <a:pPr lvl="1">
              <a:buSzPct val="100000"/>
              <a:buFont typeface="Arial" panose="020B0604020202020204" pitchFamily="34" charset="0"/>
              <a:buChar char="•"/>
            </a:pPr>
            <a:r>
              <a:rPr lang="en-US" sz="1600" dirty="0"/>
              <a:t>Deductible for Employer; Not Taxable to Employee</a:t>
            </a:r>
          </a:p>
          <a:p>
            <a:pPr marL="393192" lvl="1" indent="0">
              <a:buSzPct val="100000"/>
              <a:buNone/>
            </a:pPr>
            <a:endParaRPr lang="en-US" sz="1600" dirty="0"/>
          </a:p>
          <a:p>
            <a:pPr marL="109728" indent="0">
              <a:buSzPct val="100000"/>
              <a:buNone/>
            </a:pPr>
            <a:r>
              <a:rPr lang="en-US" sz="2000" dirty="0"/>
              <a:t>C. Existing Casualty Loss Deduction </a:t>
            </a:r>
            <a:r>
              <a:rPr lang="en-US" sz="1400" i="1" dirty="0"/>
              <a:t>(IRC Section 165 and others)</a:t>
            </a:r>
          </a:p>
          <a:p>
            <a:pPr marL="109728" indent="0">
              <a:buSzPct val="100000"/>
              <a:buNone/>
            </a:pPr>
            <a:endParaRPr lang="en-US" sz="2000" dirty="0"/>
          </a:p>
          <a:p>
            <a:pPr marL="109728" indent="0">
              <a:buSzPct val="100000"/>
              <a:buNone/>
            </a:pPr>
            <a:endParaRPr lang="en-US" sz="1600" i="1" dirty="0"/>
          </a:p>
          <a:p>
            <a:pPr marL="109728" indent="0">
              <a:buSzPct val="100000"/>
              <a:buNone/>
            </a:pPr>
            <a:endParaRPr lang="en-US" sz="1600" i="1" dirty="0"/>
          </a:p>
        </p:txBody>
      </p:sp>
      <p:sp>
        <p:nvSpPr>
          <p:cNvPr id="4" name="Slide Number Placeholder 3"/>
          <p:cNvSpPr>
            <a:spLocks noGrp="1"/>
          </p:cNvSpPr>
          <p:nvPr>
            <p:ph type="sldNum" sz="quarter" idx="12"/>
          </p:nvPr>
        </p:nvSpPr>
        <p:spPr/>
        <p:txBody>
          <a:bodyPr/>
          <a:lstStyle/>
          <a:p>
            <a:fld id="{BC410EEA-824F-4D46-AFE7-60426C8C06B0}" type="slidenum">
              <a:rPr lang="en-US" smtClean="0"/>
              <a:pPr/>
              <a:t>2</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6003" y="5679899"/>
            <a:ext cx="1760966" cy="726588"/>
          </a:xfrm>
          <a:prstGeom prst="rect">
            <a:avLst/>
          </a:prstGeom>
        </p:spPr>
      </p:pic>
      <p:pic>
        <p:nvPicPr>
          <p:cNvPr id="7" name="Picture 6"/>
          <p:cNvPicPr/>
          <p:nvPr/>
        </p:nvPicPr>
        <p:blipFill>
          <a:blip r:embed="rId5" cstate="print">
            <a:extLst>
              <a:ext uri="{28A0092B-C50C-407E-A947-70E740481C1C}">
                <a14:useLocalDpi xmlns:a14="http://schemas.microsoft.com/office/drawing/2010/main" val="0"/>
              </a:ext>
            </a:extLst>
          </a:blip>
          <a:stretch>
            <a:fillRect/>
          </a:stretch>
        </p:blipFill>
        <p:spPr>
          <a:xfrm>
            <a:off x="6747175" y="2479589"/>
            <a:ext cx="1375333" cy="1326292"/>
          </a:xfrm>
          <a:prstGeom prst="rect">
            <a:avLst/>
          </a:prstGeom>
        </p:spPr>
      </p:pic>
    </p:spTree>
    <p:extLst>
      <p:ext uri="{BB962C8B-B14F-4D97-AF65-F5344CB8AC3E}">
        <p14:creationId xmlns:p14="http://schemas.microsoft.com/office/powerpoint/2010/main" val="1881362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360158"/>
          </a:xfrm>
        </p:spPr>
        <p:txBody>
          <a:bodyPr/>
          <a:lstStyle/>
          <a:p>
            <a:r>
              <a:rPr lang="en-US" dirty="0" smtClean="0"/>
              <a:t>Thank you for your time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1976" y="70846"/>
            <a:ext cx="2983992" cy="935736"/>
          </a:xfrm>
          <a:prstGeom prst="rect">
            <a:avLst/>
          </a:prstGeom>
        </p:spPr>
      </p:pic>
      <p:sp>
        <p:nvSpPr>
          <p:cNvPr id="5" name="TextBox 4"/>
          <p:cNvSpPr txBox="1"/>
          <p:nvPr/>
        </p:nvSpPr>
        <p:spPr>
          <a:xfrm>
            <a:off x="2448696" y="3951433"/>
            <a:ext cx="6477000" cy="380038"/>
          </a:xfrm>
          <a:prstGeom prst="rect">
            <a:avLst/>
          </a:prstGeom>
          <a:noFill/>
        </p:spPr>
        <p:txBody>
          <a:bodyPr wrap="square" rtlCol="0">
            <a:spAutoFit/>
          </a:bodyPr>
          <a:lstStyle/>
          <a:p>
            <a:pPr algn="ctr"/>
            <a:r>
              <a:rPr lang="en-US" dirty="0"/>
              <a:t>Please visit our website at </a:t>
            </a:r>
            <a:r>
              <a:rPr lang="en-US" dirty="0">
                <a:hlinkClick r:id="rId3"/>
              </a:rPr>
              <a:t>www.globaltaxconsult.com</a:t>
            </a:r>
            <a:r>
              <a:rPr lang="en-US" dirty="0"/>
              <a:t> </a:t>
            </a:r>
          </a:p>
        </p:txBody>
      </p:sp>
    </p:spTree>
    <p:extLst>
      <p:ext uri="{BB962C8B-B14F-4D97-AF65-F5344CB8AC3E}">
        <p14:creationId xmlns:p14="http://schemas.microsoft.com/office/powerpoint/2010/main" val="3156997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435179" y="647066"/>
            <a:ext cx="4349578" cy="715962"/>
          </a:xfrm>
        </p:spPr>
        <p:txBody>
          <a:bodyPr>
            <a:normAutofit/>
          </a:bodyPr>
          <a:lstStyle/>
          <a:p>
            <a:pPr algn="ctr"/>
            <a:r>
              <a:rPr lang="en-US" dirty="0" smtClean="0"/>
              <a:t>Overview</a:t>
            </a:r>
            <a:endParaRPr lang="en-US" dirty="0"/>
          </a:p>
        </p:txBody>
      </p:sp>
      <p:sp>
        <p:nvSpPr>
          <p:cNvPr id="3" name="Rectangle 2"/>
          <p:cNvSpPr>
            <a:spLocks noGrp="1"/>
          </p:cNvSpPr>
          <p:nvPr>
            <p:ph idx="1"/>
          </p:nvPr>
        </p:nvSpPr>
        <p:spPr>
          <a:xfrm>
            <a:off x="1322173" y="1561541"/>
            <a:ext cx="8254314" cy="4512876"/>
          </a:xfrm>
        </p:spPr>
        <p:txBody>
          <a:bodyPr>
            <a:normAutofit lnSpcReduction="10000"/>
          </a:bodyPr>
          <a:lstStyle/>
          <a:p>
            <a:pPr marL="109728" indent="0">
              <a:buNone/>
            </a:pPr>
            <a:r>
              <a:rPr lang="en-US" sz="2000" b="1" i="1" dirty="0" smtClean="0"/>
              <a:t>Various Old </a:t>
            </a:r>
            <a:r>
              <a:rPr lang="en-US" sz="2000" b="1" i="1" dirty="0"/>
              <a:t>and New Regulations </a:t>
            </a:r>
            <a:r>
              <a:rPr lang="en-US" sz="1400" b="1" i="1" dirty="0"/>
              <a:t>(continued</a:t>
            </a:r>
            <a:r>
              <a:rPr lang="en-US" sz="1400" b="1" i="1" dirty="0" smtClean="0"/>
              <a:t>):</a:t>
            </a:r>
          </a:p>
          <a:p>
            <a:pPr marL="109728" indent="0">
              <a:buNone/>
            </a:pPr>
            <a:endParaRPr lang="en-US" sz="1400" b="1" i="1" dirty="0"/>
          </a:p>
          <a:p>
            <a:pPr marL="109728" indent="0">
              <a:buSzPct val="100000"/>
              <a:buNone/>
            </a:pPr>
            <a:r>
              <a:rPr lang="en-US" sz="2000" dirty="0" smtClean="0"/>
              <a:t>D</a:t>
            </a:r>
            <a:r>
              <a:rPr lang="en-US" sz="2000" dirty="0"/>
              <a:t>. </a:t>
            </a:r>
            <a:r>
              <a:rPr lang="en-US" sz="2000" dirty="0" smtClean="0"/>
              <a:t>New </a:t>
            </a:r>
            <a:r>
              <a:rPr lang="en-US" sz="2000" dirty="0"/>
              <a:t>IRS Revenue Procedures </a:t>
            </a:r>
            <a:r>
              <a:rPr lang="en-US" sz="1400" i="1" dirty="0"/>
              <a:t>(various including Rev Proc 2018-8 and 2018-9)</a:t>
            </a:r>
            <a:endParaRPr lang="en-US" sz="1200" i="1" dirty="0"/>
          </a:p>
          <a:p>
            <a:pPr lvl="1">
              <a:buSzPct val="100000"/>
              <a:buFont typeface="Arial" panose="020B0604020202020204" pitchFamily="34" charset="0"/>
              <a:buChar char="•"/>
            </a:pPr>
            <a:r>
              <a:rPr lang="en-US" dirty="0"/>
              <a:t>Guidance for </a:t>
            </a:r>
            <a:r>
              <a:rPr lang="en-US" dirty="0" smtClean="0"/>
              <a:t>determining residential </a:t>
            </a:r>
            <a:r>
              <a:rPr lang="en-US" dirty="0"/>
              <a:t>and personal property </a:t>
            </a:r>
            <a:r>
              <a:rPr lang="en-US" dirty="0" smtClean="0"/>
              <a:t>losses</a:t>
            </a:r>
            <a:endParaRPr lang="en-US" sz="1100" dirty="0" smtClean="0"/>
          </a:p>
          <a:p>
            <a:pPr marL="457200" lvl="1" indent="0">
              <a:buSzPct val="100000"/>
              <a:buNone/>
            </a:pPr>
            <a:endParaRPr lang="en-US" sz="2000" dirty="0" smtClean="0"/>
          </a:p>
          <a:p>
            <a:pPr marL="109728" indent="0">
              <a:buSzPct val="100000"/>
              <a:buNone/>
            </a:pPr>
            <a:r>
              <a:rPr lang="en-US" sz="2000" dirty="0" smtClean="0"/>
              <a:t>E.  Filing </a:t>
            </a:r>
            <a:r>
              <a:rPr lang="en-US" sz="2000" dirty="0"/>
              <a:t>and payment deadlines extended </a:t>
            </a:r>
            <a:r>
              <a:rPr lang="en-US" sz="1400" i="1" dirty="0"/>
              <a:t>(IR 2017-135 and IR 2017-160</a:t>
            </a:r>
            <a:r>
              <a:rPr lang="en-US" sz="1400" i="1" dirty="0" smtClean="0"/>
              <a:t>)</a:t>
            </a:r>
          </a:p>
          <a:p>
            <a:pPr lvl="1">
              <a:buSzPct val="100000"/>
              <a:buFont typeface="Arial" panose="020B0604020202020204" pitchFamily="34" charset="0"/>
              <a:buChar char="•"/>
            </a:pPr>
            <a:r>
              <a:rPr lang="en-US" sz="1600" dirty="0" smtClean="0"/>
              <a:t>January </a:t>
            </a:r>
            <a:r>
              <a:rPr lang="en-US" sz="1600" dirty="0"/>
              <a:t>31, 2018</a:t>
            </a:r>
          </a:p>
          <a:p>
            <a:pPr lvl="2">
              <a:buFont typeface="Arial" panose="020B0604020202020204" pitchFamily="34" charset="0"/>
              <a:buChar char="•"/>
            </a:pPr>
            <a:r>
              <a:rPr lang="en-US" sz="1400" dirty="0"/>
              <a:t>Applies to almost every tax return due for individuals and businesses</a:t>
            </a:r>
          </a:p>
          <a:p>
            <a:pPr lvl="3">
              <a:buFont typeface="Arial" panose="020B0604020202020204" pitchFamily="34" charset="0"/>
              <a:buChar char="•"/>
            </a:pPr>
            <a:r>
              <a:rPr lang="en-US" sz="1400" dirty="0"/>
              <a:t>Including </a:t>
            </a:r>
            <a:r>
              <a:rPr lang="en-US" sz="1400" dirty="0" err="1"/>
              <a:t>FBAR’s</a:t>
            </a:r>
            <a:endParaRPr lang="en-US" sz="1400" dirty="0"/>
          </a:p>
          <a:p>
            <a:pPr lvl="2">
              <a:buFont typeface="Arial" panose="020B0604020202020204" pitchFamily="34" charset="0"/>
              <a:buChar char="•"/>
            </a:pPr>
            <a:r>
              <a:rPr lang="en-US" sz="1400" dirty="0"/>
              <a:t>Applies to payroll tax returns due October 31, 2017</a:t>
            </a:r>
          </a:p>
          <a:p>
            <a:pPr lvl="2">
              <a:buFont typeface="Arial" panose="020B0604020202020204" pitchFamily="34" charset="0"/>
              <a:buChar char="•"/>
            </a:pPr>
            <a:r>
              <a:rPr lang="en-US" sz="1400" dirty="0"/>
              <a:t>Included estimated tax payments due between September 15, 2017 and January 16, 2018</a:t>
            </a:r>
          </a:p>
          <a:p>
            <a:pPr lvl="2">
              <a:buFont typeface="Arial" panose="020B0604020202020204" pitchFamily="34" charset="0"/>
              <a:buChar char="•"/>
            </a:pPr>
            <a:r>
              <a:rPr lang="en-US" sz="1400" dirty="0"/>
              <a:t>Certain penalties will be </a:t>
            </a:r>
            <a:r>
              <a:rPr lang="en-US" sz="1400" dirty="0" smtClean="0"/>
              <a:t>abated</a:t>
            </a:r>
          </a:p>
          <a:p>
            <a:pPr marL="0" indent="0">
              <a:buNone/>
            </a:pPr>
            <a:endParaRPr lang="en-US" sz="1800" dirty="0" smtClean="0"/>
          </a:p>
          <a:p>
            <a:pPr>
              <a:buFont typeface="Arial" panose="020B0604020202020204" pitchFamily="34" charset="0"/>
              <a:buChar char="•"/>
            </a:pPr>
            <a:endParaRPr lang="en-US" sz="1800" dirty="0"/>
          </a:p>
          <a:p>
            <a:pPr marL="0" indent="0">
              <a:buSzPct val="100000"/>
              <a:buNone/>
            </a:pPr>
            <a:endParaRPr lang="en-US" sz="1800" dirty="0"/>
          </a:p>
          <a:p>
            <a:pPr marL="109728" indent="0">
              <a:buSzPct val="100000"/>
              <a:buNone/>
            </a:pPr>
            <a:endParaRPr lang="en-US" sz="1600" i="1" dirty="0"/>
          </a:p>
        </p:txBody>
      </p:sp>
      <p:sp>
        <p:nvSpPr>
          <p:cNvPr id="4" name="Slide Number Placeholder 3"/>
          <p:cNvSpPr>
            <a:spLocks noGrp="1"/>
          </p:cNvSpPr>
          <p:nvPr>
            <p:ph type="sldNum" sz="quarter" idx="12"/>
          </p:nvPr>
        </p:nvSpPr>
        <p:spPr/>
        <p:txBody>
          <a:bodyPr/>
          <a:lstStyle/>
          <a:p>
            <a:fld id="{BC410EEA-824F-4D46-AFE7-60426C8C06B0}" type="slidenum">
              <a:rPr lang="en-US" smtClean="0"/>
              <a:pPr/>
              <a:t>3</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173" y="5849993"/>
            <a:ext cx="1892641" cy="78091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spTree>
    <p:extLst>
      <p:ext uri="{BB962C8B-B14F-4D97-AF65-F5344CB8AC3E}">
        <p14:creationId xmlns:p14="http://schemas.microsoft.com/office/powerpoint/2010/main" val="2649697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810727" y="697885"/>
            <a:ext cx="5932846" cy="695163"/>
          </a:xfrm>
        </p:spPr>
        <p:txBody>
          <a:bodyPr>
            <a:normAutofit fontScale="90000"/>
          </a:bodyPr>
          <a:lstStyle/>
          <a:p>
            <a:pPr algn="ctr"/>
            <a:r>
              <a:rPr lang="en-US" dirty="0"/>
              <a:t>A</a:t>
            </a:r>
            <a:r>
              <a:rPr lang="en-US" dirty="0" smtClean="0"/>
              <a:t>.  2017 </a:t>
            </a:r>
            <a:r>
              <a:rPr lang="en-US" dirty="0" smtClean="0"/>
              <a:t>Disaster Relief Tax Act</a:t>
            </a:r>
            <a:endParaRPr lang="en-US" dirty="0"/>
          </a:p>
        </p:txBody>
      </p:sp>
      <p:sp>
        <p:nvSpPr>
          <p:cNvPr id="3" name="Rectangle 2"/>
          <p:cNvSpPr>
            <a:spLocks noGrp="1"/>
          </p:cNvSpPr>
          <p:nvPr>
            <p:ph idx="1"/>
          </p:nvPr>
        </p:nvSpPr>
        <p:spPr>
          <a:xfrm>
            <a:off x="582346" y="1665373"/>
            <a:ext cx="8596668" cy="4558551"/>
          </a:xfrm>
        </p:spPr>
        <p:txBody>
          <a:bodyPr>
            <a:normAutofit/>
          </a:bodyPr>
          <a:lstStyle/>
          <a:p>
            <a:pPr marL="109728" indent="0">
              <a:buNone/>
            </a:pPr>
            <a:r>
              <a:rPr lang="en-US" sz="2000" b="1" dirty="0"/>
              <a:t>1.  Employee Retention Tax Credit</a:t>
            </a:r>
          </a:p>
          <a:p>
            <a:pPr marL="109728" indent="0">
              <a:buNone/>
            </a:pPr>
            <a:endParaRPr lang="en-US" sz="2000" b="1" dirty="0"/>
          </a:p>
          <a:p>
            <a:pPr lvl="1">
              <a:buClr>
                <a:schemeClr val="bg2">
                  <a:lumMod val="50000"/>
                </a:schemeClr>
              </a:buClr>
              <a:buFont typeface="Arial" panose="020B0604020202020204" pitchFamily="34" charset="0"/>
              <a:buChar char="•"/>
            </a:pPr>
            <a:r>
              <a:rPr lang="en-US" sz="1600" dirty="0"/>
              <a:t>Eligible employers affected by Hurricane Harvey </a:t>
            </a:r>
          </a:p>
          <a:p>
            <a:pPr lvl="2">
              <a:buClr>
                <a:schemeClr val="bg2">
                  <a:lumMod val="50000"/>
                </a:schemeClr>
              </a:buClr>
              <a:buFont typeface="Arial" panose="020B0604020202020204" pitchFamily="34" charset="0"/>
              <a:buChar char="•"/>
            </a:pPr>
            <a:r>
              <a:rPr lang="en-US" sz="1400" dirty="0"/>
              <a:t>Physically located in Harris, Montgomery and other federally declared disaster counties</a:t>
            </a:r>
          </a:p>
          <a:p>
            <a:pPr lvl="2">
              <a:buClr>
                <a:schemeClr val="bg2">
                  <a:lumMod val="50000"/>
                </a:schemeClr>
              </a:buClr>
              <a:buFont typeface="Arial" panose="020B0604020202020204" pitchFamily="34" charset="0"/>
              <a:buChar char="•"/>
            </a:pPr>
            <a:r>
              <a:rPr lang="en-US" sz="1400" dirty="0"/>
              <a:t>Trade or business inoperable on any day after August 23, 2017</a:t>
            </a:r>
          </a:p>
          <a:p>
            <a:pPr lvl="2">
              <a:buClr>
                <a:schemeClr val="bg2">
                  <a:lumMod val="50000"/>
                </a:schemeClr>
              </a:buClr>
              <a:buFont typeface="Arial" panose="020B0604020202020204" pitchFamily="34" charset="0"/>
              <a:buChar char="•"/>
            </a:pPr>
            <a:r>
              <a:rPr lang="en-US" sz="1400" dirty="0"/>
              <a:t>Ending on the date on which the business has resumed significant operations at principal place of employment</a:t>
            </a:r>
          </a:p>
          <a:p>
            <a:pPr lvl="3">
              <a:buClr>
                <a:schemeClr val="bg2">
                  <a:lumMod val="50000"/>
                </a:schemeClr>
              </a:buClr>
              <a:buFont typeface="Arial" panose="020B0604020202020204" pitchFamily="34" charset="0"/>
              <a:buChar char="•"/>
            </a:pPr>
            <a:r>
              <a:rPr lang="en-US" sz="1400" dirty="0"/>
              <a:t>“significant operations” not defined </a:t>
            </a:r>
          </a:p>
          <a:p>
            <a:pPr lvl="1">
              <a:buClr>
                <a:schemeClr val="bg2">
                  <a:lumMod val="50000"/>
                </a:schemeClr>
              </a:buClr>
              <a:buFont typeface="Arial" panose="020B0604020202020204" pitchFamily="34" charset="0"/>
              <a:buChar char="•"/>
            </a:pPr>
            <a:r>
              <a:rPr lang="en-US" sz="1600" dirty="0"/>
              <a:t>2017 tax credit equal to 40% of qualified wages up to $6,000 (means $2,400 per employee)</a:t>
            </a:r>
          </a:p>
          <a:p>
            <a:pPr lvl="2">
              <a:buClr>
                <a:schemeClr val="bg2">
                  <a:lumMod val="50000"/>
                </a:schemeClr>
              </a:buClr>
              <a:buFont typeface="Arial" panose="020B0604020202020204" pitchFamily="34" charset="0"/>
              <a:buChar char="•"/>
            </a:pPr>
            <a:r>
              <a:rPr lang="en-US" sz="1400" dirty="0"/>
              <a:t>Wages paid or incurred by an eligible employee</a:t>
            </a:r>
          </a:p>
          <a:p>
            <a:pPr lvl="2">
              <a:buClr>
                <a:schemeClr val="bg2">
                  <a:lumMod val="50000"/>
                </a:schemeClr>
              </a:buClr>
              <a:buFont typeface="Arial" panose="020B0604020202020204" pitchFamily="34" charset="0"/>
              <a:buChar char="•"/>
            </a:pPr>
            <a:r>
              <a:rPr lang="en-US" sz="1400" dirty="0"/>
              <a:t>Without regard to whether employee actually performed services</a:t>
            </a:r>
          </a:p>
          <a:p>
            <a:pPr lvl="1">
              <a:buClr>
                <a:schemeClr val="bg2">
                  <a:lumMod val="50000"/>
                </a:schemeClr>
              </a:buClr>
              <a:buFont typeface="Arial" panose="020B0604020202020204" pitchFamily="34" charset="0"/>
              <a:buChar char="•"/>
            </a:pPr>
            <a:r>
              <a:rPr lang="en-US" sz="1600" dirty="0"/>
              <a:t>Recommend development of specific documentation to support credit </a:t>
            </a:r>
            <a:endParaRPr lang="en-US" sz="20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4</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tretch>
            <a:fillRect/>
          </a:stretch>
        </p:blipFill>
        <p:spPr>
          <a:xfrm>
            <a:off x="6623232" y="1540476"/>
            <a:ext cx="2240682" cy="1258260"/>
          </a:xfrm>
          <a:prstGeom prst="rect">
            <a:avLst/>
          </a:prstGeom>
        </p:spPr>
      </p:pic>
    </p:spTree>
    <p:extLst>
      <p:ext uri="{BB962C8B-B14F-4D97-AF65-F5344CB8AC3E}">
        <p14:creationId xmlns:p14="http://schemas.microsoft.com/office/powerpoint/2010/main" val="2488056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644850" y="720942"/>
            <a:ext cx="6874462" cy="792162"/>
          </a:xfrm>
        </p:spPr>
        <p:txBody>
          <a:bodyPr/>
          <a:lstStyle/>
          <a:p>
            <a:pPr algn="ctr"/>
            <a:r>
              <a:rPr lang="en-US" dirty="0" smtClean="0"/>
              <a:t>A.  2017 </a:t>
            </a:r>
            <a:r>
              <a:rPr lang="en-US" dirty="0" smtClean="0"/>
              <a:t>Disaster Relief Tax Act</a:t>
            </a:r>
            <a:endParaRPr lang="en-US" dirty="0"/>
          </a:p>
        </p:txBody>
      </p:sp>
      <p:sp>
        <p:nvSpPr>
          <p:cNvPr id="3" name="Rectangle 2"/>
          <p:cNvSpPr>
            <a:spLocks noGrp="1"/>
          </p:cNvSpPr>
          <p:nvPr>
            <p:ph idx="1"/>
          </p:nvPr>
        </p:nvSpPr>
        <p:spPr>
          <a:xfrm>
            <a:off x="677334" y="1952369"/>
            <a:ext cx="8596668" cy="4088994"/>
          </a:xfrm>
        </p:spPr>
        <p:txBody>
          <a:bodyPr>
            <a:normAutofit lnSpcReduction="10000"/>
          </a:bodyPr>
          <a:lstStyle/>
          <a:p>
            <a:pPr marL="109728" indent="0">
              <a:buNone/>
            </a:pPr>
            <a:r>
              <a:rPr lang="en-US" sz="2000" b="1" dirty="0"/>
              <a:t>2.  Casualty Loss Rule Changes</a:t>
            </a:r>
          </a:p>
          <a:p>
            <a:pPr marL="566928" indent="-457200">
              <a:buAutoNum type="arabicPeriod" startAt="2"/>
            </a:pPr>
            <a:endParaRPr lang="en-US" sz="2000" b="1" dirty="0"/>
          </a:p>
          <a:p>
            <a:pPr lvl="1">
              <a:buClr>
                <a:schemeClr val="bg2">
                  <a:lumMod val="50000"/>
                </a:schemeClr>
              </a:buClr>
              <a:buFont typeface="Arial" panose="020B0604020202020204" pitchFamily="34" charset="0"/>
              <a:buChar char="•"/>
            </a:pPr>
            <a:r>
              <a:rPr lang="en-US" sz="1600" dirty="0"/>
              <a:t>Current Law - </a:t>
            </a:r>
            <a:r>
              <a:rPr lang="en-US" sz="1400" dirty="0"/>
              <a:t>Personal casualty loss deductible as an itemized deduction only to the extent that (i) it exceeds $100, and (ii) all casualty losses for the year exceed 10% of Adjusted Gross Income (</a:t>
            </a:r>
            <a:r>
              <a:rPr lang="en-US" sz="1400" dirty="0" err="1"/>
              <a:t>AGI</a:t>
            </a:r>
            <a:r>
              <a:rPr lang="en-US" sz="1400" dirty="0"/>
              <a:t>)</a:t>
            </a:r>
          </a:p>
          <a:p>
            <a:pPr lvl="2">
              <a:buClr>
                <a:schemeClr val="bg2">
                  <a:lumMod val="50000"/>
                </a:schemeClr>
              </a:buClr>
              <a:buFont typeface="Arial" panose="020B0604020202020204" pitchFamily="34" charset="0"/>
              <a:buChar char="•"/>
            </a:pPr>
            <a:r>
              <a:rPr lang="en-US" sz="1400" dirty="0"/>
              <a:t>The Act eliminates 10% </a:t>
            </a:r>
            <a:r>
              <a:rPr lang="en-US" sz="1400" dirty="0" err="1"/>
              <a:t>AGI</a:t>
            </a:r>
            <a:r>
              <a:rPr lang="en-US" sz="1400" dirty="0"/>
              <a:t> Limitation</a:t>
            </a:r>
          </a:p>
          <a:p>
            <a:pPr lvl="2">
              <a:buClr>
                <a:schemeClr val="bg2">
                  <a:lumMod val="50000"/>
                </a:schemeClr>
              </a:buClr>
              <a:buFont typeface="Arial" panose="020B0604020202020204" pitchFamily="34" charset="0"/>
              <a:buChar char="•"/>
            </a:pPr>
            <a:r>
              <a:rPr lang="en-US" sz="1400" dirty="0"/>
              <a:t>The Act eliminates the requirement to itemize this deduction</a:t>
            </a:r>
          </a:p>
          <a:p>
            <a:pPr lvl="2">
              <a:buClr>
                <a:schemeClr val="bg2">
                  <a:lumMod val="50000"/>
                </a:schemeClr>
              </a:buClr>
              <a:buFont typeface="Arial" panose="020B0604020202020204" pitchFamily="34" charset="0"/>
              <a:buChar char="•"/>
            </a:pPr>
            <a:r>
              <a:rPr lang="en-US" sz="1400" dirty="0"/>
              <a:t>The Act eliminates the ATM add back of the deduction</a:t>
            </a:r>
          </a:p>
          <a:p>
            <a:pPr lvl="1">
              <a:buClr>
                <a:schemeClr val="bg2">
                  <a:lumMod val="50000"/>
                </a:schemeClr>
              </a:buClr>
              <a:buFont typeface="Arial" panose="020B0604020202020204" pitchFamily="34" charset="0"/>
              <a:buChar char="•"/>
            </a:pPr>
            <a:r>
              <a:rPr lang="en-US" sz="1600" dirty="0"/>
              <a:t>Allows taxpayer to take loss in immediately preceding year</a:t>
            </a:r>
          </a:p>
          <a:p>
            <a:pPr lvl="2">
              <a:buClr>
                <a:schemeClr val="bg2">
                  <a:lumMod val="50000"/>
                </a:schemeClr>
              </a:buClr>
              <a:buFont typeface="Arial" panose="020B0604020202020204" pitchFamily="34" charset="0"/>
              <a:buChar char="•"/>
            </a:pPr>
            <a:r>
              <a:rPr lang="en-US" sz="1400" dirty="0"/>
              <a:t>2016 for Hurricane Harvey</a:t>
            </a:r>
          </a:p>
          <a:p>
            <a:pPr lvl="2">
              <a:buClr>
                <a:schemeClr val="bg2">
                  <a:lumMod val="50000"/>
                </a:schemeClr>
              </a:buClr>
              <a:buFont typeface="Arial" panose="020B0604020202020204" pitchFamily="34" charset="0"/>
              <a:buChar char="•"/>
            </a:pPr>
            <a:r>
              <a:rPr lang="en-US" sz="1400" dirty="0"/>
              <a:t>Requires election made no later than six months after due date of return for the disaster year without regard to extensions – October 15, 2018 (see Rev Proc 2016-53) – election may be revoked</a:t>
            </a:r>
          </a:p>
          <a:p>
            <a:pPr lvl="1">
              <a:buClr>
                <a:schemeClr val="bg2">
                  <a:lumMod val="50000"/>
                </a:schemeClr>
              </a:buClr>
              <a:buFont typeface="Arial" panose="020B0604020202020204" pitchFamily="34" charset="0"/>
              <a:buChar char="•"/>
            </a:pPr>
            <a:endParaRPr lang="en-US" sz="1600"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7616768" y="3460083"/>
            <a:ext cx="1947790" cy="1347438"/>
          </a:xfrm>
          <a:prstGeom prst="rect">
            <a:avLst/>
          </a:prstGeom>
        </p:spPr>
      </p:pic>
    </p:spTree>
    <p:extLst>
      <p:ext uri="{BB962C8B-B14F-4D97-AF65-F5344CB8AC3E}">
        <p14:creationId xmlns:p14="http://schemas.microsoft.com/office/powerpoint/2010/main" val="1837584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379838" y="797216"/>
            <a:ext cx="6932141" cy="792162"/>
          </a:xfrm>
        </p:spPr>
        <p:txBody>
          <a:bodyPr/>
          <a:lstStyle/>
          <a:p>
            <a:pPr algn="ctr"/>
            <a:r>
              <a:rPr lang="en-US" dirty="0" smtClean="0"/>
              <a:t>A.  2017 </a:t>
            </a:r>
            <a:r>
              <a:rPr lang="en-US" dirty="0" smtClean="0"/>
              <a:t>Disaster Relief Tax Act</a:t>
            </a:r>
            <a:endParaRPr lang="en-US" dirty="0"/>
          </a:p>
        </p:txBody>
      </p:sp>
      <p:sp>
        <p:nvSpPr>
          <p:cNvPr id="3" name="Rectangle 2"/>
          <p:cNvSpPr>
            <a:spLocks noGrp="1"/>
          </p:cNvSpPr>
          <p:nvPr>
            <p:ph idx="1"/>
          </p:nvPr>
        </p:nvSpPr>
        <p:spPr>
          <a:xfrm>
            <a:off x="677334" y="1925914"/>
            <a:ext cx="8596668" cy="3880773"/>
          </a:xfrm>
        </p:spPr>
        <p:txBody>
          <a:bodyPr>
            <a:normAutofit/>
          </a:bodyPr>
          <a:lstStyle/>
          <a:p>
            <a:pPr marL="109728" indent="0">
              <a:buNone/>
            </a:pPr>
            <a:r>
              <a:rPr lang="en-US" sz="2000" b="1" dirty="0"/>
              <a:t>3.  Retirement Fund Access</a:t>
            </a:r>
          </a:p>
          <a:p>
            <a:pPr marL="566928" indent="-457200">
              <a:buAutoNum type="arabicPeriod" startAt="2"/>
            </a:pPr>
            <a:endParaRPr lang="en-US" sz="2000" b="1" dirty="0"/>
          </a:p>
          <a:p>
            <a:pPr lvl="1">
              <a:buClr>
                <a:schemeClr val="bg2">
                  <a:lumMod val="50000"/>
                </a:schemeClr>
              </a:buClr>
              <a:buFont typeface="Arial" panose="020B0604020202020204" pitchFamily="34" charset="0"/>
              <a:buChar char="•"/>
            </a:pPr>
            <a:r>
              <a:rPr lang="en-US" sz="1600" dirty="0"/>
              <a:t>Available for workplace plans and IRA’s</a:t>
            </a:r>
          </a:p>
          <a:p>
            <a:pPr lvl="1">
              <a:buClr>
                <a:schemeClr val="bg2">
                  <a:lumMod val="50000"/>
                </a:schemeClr>
              </a:buClr>
              <a:buFont typeface="Arial" panose="020B0604020202020204" pitchFamily="34" charset="0"/>
              <a:buChar char="•"/>
            </a:pPr>
            <a:r>
              <a:rPr lang="en-US" sz="1600" dirty="0"/>
              <a:t>Hardship distributions – no 10% early withdrawal penalty</a:t>
            </a:r>
          </a:p>
          <a:p>
            <a:pPr lvl="1">
              <a:buClr>
                <a:schemeClr val="bg2">
                  <a:lumMod val="50000"/>
                </a:schemeClr>
              </a:buClr>
              <a:buFont typeface="Arial" panose="020B0604020202020204" pitchFamily="34" charset="0"/>
              <a:buChar char="•"/>
            </a:pPr>
            <a:r>
              <a:rPr lang="en-US" sz="1600" dirty="0"/>
              <a:t>Employer Plans Current Law – loans limited to $50,000 or 50% of present value of vested account balance per plan terms; repaid within 5 years</a:t>
            </a:r>
          </a:p>
          <a:p>
            <a:pPr lvl="2">
              <a:buClr>
                <a:schemeClr val="bg2">
                  <a:lumMod val="50000"/>
                </a:schemeClr>
              </a:buClr>
              <a:buFont typeface="Arial" panose="020B0604020202020204" pitchFamily="34" charset="0"/>
              <a:buChar char="•"/>
            </a:pPr>
            <a:r>
              <a:rPr lang="en-US" sz="1400" dirty="0"/>
              <a:t>The Act increases loan limit to $100,000; delays repayment generally by one year</a:t>
            </a:r>
          </a:p>
          <a:p>
            <a:pPr lvl="2">
              <a:buClr>
                <a:schemeClr val="bg2">
                  <a:lumMod val="50000"/>
                </a:schemeClr>
              </a:buClr>
              <a:buFont typeface="Arial" panose="020B0604020202020204" pitchFamily="34" charset="0"/>
              <a:buChar char="•"/>
            </a:pPr>
            <a:r>
              <a:rPr lang="en-US" sz="1400" dirty="0"/>
              <a:t>The Act allows re-contribution within three years and allows tax on income to be deferred over three years</a:t>
            </a:r>
          </a:p>
          <a:p>
            <a:pPr lvl="1">
              <a:buClr>
                <a:schemeClr val="bg2">
                  <a:lumMod val="50000"/>
                </a:schemeClr>
              </a:buClr>
              <a:buFont typeface="Arial" panose="020B0604020202020204" pitchFamily="34" charset="0"/>
              <a:buChar char="•"/>
            </a:pPr>
            <a:r>
              <a:rPr lang="en-US" sz="1600" dirty="0"/>
              <a:t>Distribution must be made before January 1, 2019</a:t>
            </a:r>
          </a:p>
          <a:p>
            <a:pPr marL="393192" lvl="1" indent="0">
              <a:buClr>
                <a:schemeClr val="bg2">
                  <a:lumMod val="50000"/>
                </a:schemeClr>
              </a:buClr>
              <a:buNone/>
            </a:pPr>
            <a:endParaRPr lang="en-US" sz="1600" dirty="0"/>
          </a:p>
          <a:p>
            <a:pPr lvl="2">
              <a:buClr>
                <a:schemeClr val="bg2">
                  <a:lumMod val="50000"/>
                </a:schemeClr>
              </a:buClr>
              <a:buFont typeface="Arial" panose="020B0604020202020204" pitchFamily="34" charset="0"/>
              <a:buChar char="•"/>
            </a:pPr>
            <a:endParaRPr lang="en-US" sz="1400" dirty="0"/>
          </a:p>
          <a:p>
            <a:pPr lvl="2">
              <a:buClr>
                <a:schemeClr val="bg2">
                  <a:lumMod val="50000"/>
                </a:schemeClr>
              </a:buClr>
              <a:buFont typeface="Arial" panose="020B0604020202020204" pitchFamily="34" charset="0"/>
              <a:buChar char="•"/>
            </a:pPr>
            <a:endParaRPr lang="en-US" sz="1000" dirty="0"/>
          </a:p>
          <a:p>
            <a:pPr marL="0" indent="0">
              <a:buClr>
                <a:schemeClr val="bg2">
                  <a:lumMod val="50000"/>
                </a:schemeClr>
              </a:buClr>
              <a:buNone/>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7503582" y="1660045"/>
            <a:ext cx="1428750" cy="1534160"/>
          </a:xfrm>
          <a:prstGeom prst="rect">
            <a:avLst/>
          </a:prstGeom>
        </p:spPr>
      </p:pic>
    </p:spTree>
    <p:extLst>
      <p:ext uri="{BB962C8B-B14F-4D97-AF65-F5344CB8AC3E}">
        <p14:creationId xmlns:p14="http://schemas.microsoft.com/office/powerpoint/2010/main" val="416190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860868" y="832125"/>
            <a:ext cx="8229600" cy="792162"/>
          </a:xfrm>
        </p:spPr>
        <p:txBody>
          <a:bodyPr/>
          <a:lstStyle/>
          <a:p>
            <a:pPr algn="ctr"/>
            <a:r>
              <a:rPr lang="en-US" dirty="0" smtClean="0"/>
              <a:t>A.  2017 </a:t>
            </a:r>
            <a:r>
              <a:rPr lang="en-US" dirty="0" smtClean="0"/>
              <a:t>Disaster Relief Tax Act</a:t>
            </a:r>
            <a:endParaRPr lang="en-US" dirty="0"/>
          </a:p>
        </p:txBody>
      </p:sp>
      <p:sp>
        <p:nvSpPr>
          <p:cNvPr id="3" name="Rectangle 2"/>
          <p:cNvSpPr>
            <a:spLocks noGrp="1"/>
          </p:cNvSpPr>
          <p:nvPr>
            <p:ph idx="1"/>
          </p:nvPr>
        </p:nvSpPr>
        <p:spPr/>
        <p:txBody>
          <a:bodyPr>
            <a:normAutofit/>
          </a:bodyPr>
          <a:lstStyle/>
          <a:p>
            <a:pPr marL="109728" indent="0">
              <a:buNone/>
            </a:pPr>
            <a:r>
              <a:rPr lang="en-US" sz="2000" b="1" dirty="0"/>
              <a:t>4.  Charitable Deduction Limitations Suspended</a:t>
            </a:r>
          </a:p>
          <a:p>
            <a:pPr marL="566928" indent="-457200">
              <a:buAutoNum type="arabicPeriod" startAt="2"/>
            </a:pPr>
            <a:endParaRPr lang="en-US" sz="2000" b="1" dirty="0"/>
          </a:p>
          <a:p>
            <a:pPr lvl="1">
              <a:buClr>
                <a:schemeClr val="bg2">
                  <a:lumMod val="50000"/>
                </a:schemeClr>
              </a:buClr>
              <a:buFont typeface="Arial" panose="020B0604020202020204" pitchFamily="34" charset="0"/>
              <a:buChar char="•"/>
            </a:pPr>
            <a:r>
              <a:rPr lang="en-US" sz="1600" dirty="0"/>
              <a:t>Current Law -</a:t>
            </a:r>
          </a:p>
          <a:p>
            <a:pPr lvl="2">
              <a:buClr>
                <a:schemeClr val="bg2">
                  <a:lumMod val="50000"/>
                </a:schemeClr>
              </a:buClr>
              <a:buFont typeface="Arial" panose="020B0604020202020204" pitchFamily="34" charset="0"/>
              <a:buChar char="•"/>
            </a:pPr>
            <a:r>
              <a:rPr lang="en-US" sz="1400" dirty="0"/>
              <a:t>Individuals limited to 50%, 30%, or 20% of </a:t>
            </a:r>
            <a:r>
              <a:rPr lang="en-US" sz="1400" dirty="0" err="1"/>
              <a:t>AGI</a:t>
            </a:r>
            <a:r>
              <a:rPr lang="en-US" sz="1400" dirty="0"/>
              <a:t> depending on property; only itemized deductions</a:t>
            </a:r>
          </a:p>
          <a:p>
            <a:pPr lvl="2">
              <a:buClr>
                <a:schemeClr val="bg2">
                  <a:lumMod val="50000"/>
                </a:schemeClr>
              </a:buClr>
              <a:buFont typeface="Arial" panose="020B0604020202020204" pitchFamily="34" charset="0"/>
              <a:buChar char="•"/>
            </a:pPr>
            <a:r>
              <a:rPr lang="en-US" sz="1400" dirty="0"/>
              <a:t>Corporations limited to 10% of taxable income</a:t>
            </a:r>
          </a:p>
          <a:p>
            <a:pPr lvl="2">
              <a:buClr>
                <a:schemeClr val="bg2">
                  <a:lumMod val="50000"/>
                </a:schemeClr>
              </a:buClr>
              <a:buFont typeface="Arial" panose="020B0604020202020204" pitchFamily="34" charset="0"/>
              <a:buChar char="•"/>
            </a:pPr>
            <a:r>
              <a:rPr lang="en-US" sz="1400" dirty="0"/>
              <a:t>Excess above limitations carried forward for five years</a:t>
            </a:r>
          </a:p>
          <a:p>
            <a:pPr lvl="1">
              <a:buClr>
                <a:schemeClr val="bg2">
                  <a:lumMod val="50000"/>
                </a:schemeClr>
              </a:buClr>
              <a:buFont typeface="Arial" panose="020B0604020202020204" pitchFamily="34" charset="0"/>
              <a:buChar char="•"/>
            </a:pPr>
            <a:r>
              <a:rPr lang="en-US" sz="1600" dirty="0"/>
              <a:t>The Act temporarily suspends limitations</a:t>
            </a:r>
          </a:p>
          <a:p>
            <a:pPr lvl="1">
              <a:buClr>
                <a:schemeClr val="bg2">
                  <a:lumMod val="50000"/>
                </a:schemeClr>
              </a:buClr>
              <a:buFont typeface="Arial" panose="020B0604020202020204" pitchFamily="34" charset="0"/>
              <a:buChar char="•"/>
            </a:pPr>
            <a:r>
              <a:rPr lang="en-US" sz="1600" dirty="0"/>
              <a:t>Certain qualified contributions not subject to overall limitation on itemized deductions</a:t>
            </a:r>
          </a:p>
          <a:p>
            <a:pPr lvl="1">
              <a:buClr>
                <a:schemeClr val="bg2">
                  <a:lumMod val="50000"/>
                </a:schemeClr>
              </a:buClr>
              <a:buFont typeface="Arial" panose="020B0604020202020204" pitchFamily="34" charset="0"/>
              <a:buChar char="•"/>
            </a:pPr>
            <a:r>
              <a:rPr lang="en-US" sz="1600" dirty="0"/>
              <a:t>Must by made between August 23, 2017 and December 31, 2017</a:t>
            </a:r>
          </a:p>
          <a:p>
            <a:pPr lvl="1">
              <a:buClr>
                <a:schemeClr val="bg2">
                  <a:lumMod val="50000"/>
                </a:schemeClr>
              </a:buClr>
              <a:buFont typeface="Arial" panose="020B0604020202020204" pitchFamily="34" charset="0"/>
              <a:buChar char="•"/>
            </a:pPr>
            <a:endParaRPr lang="en-US" sz="1600" dirty="0"/>
          </a:p>
          <a:p>
            <a:pPr lvl="2">
              <a:buClr>
                <a:schemeClr val="bg2">
                  <a:lumMod val="50000"/>
                </a:schemeClr>
              </a:buClr>
              <a:buFont typeface="Arial" panose="020B0604020202020204" pitchFamily="34" charset="0"/>
              <a:buChar char="•"/>
            </a:pPr>
            <a:endParaRPr lang="en-US" sz="1400" dirty="0"/>
          </a:p>
          <a:p>
            <a:pPr lvl="1">
              <a:buClr>
                <a:schemeClr val="bg2">
                  <a:lumMod val="50000"/>
                </a:schemeClr>
              </a:buClr>
              <a:buFont typeface="Arial" panose="020B0604020202020204" pitchFamily="34" charset="0"/>
              <a:buChar char="•"/>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7</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tretch>
            <a:fillRect/>
          </a:stretch>
        </p:blipFill>
        <p:spPr>
          <a:xfrm>
            <a:off x="7097910" y="1604689"/>
            <a:ext cx="2378710" cy="1581150"/>
          </a:xfrm>
          <a:prstGeom prst="rect">
            <a:avLst/>
          </a:prstGeom>
        </p:spPr>
      </p:pic>
    </p:spTree>
    <p:extLst>
      <p:ext uri="{BB962C8B-B14F-4D97-AF65-F5344CB8AC3E}">
        <p14:creationId xmlns:p14="http://schemas.microsoft.com/office/powerpoint/2010/main" val="2519919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248033" y="832125"/>
            <a:ext cx="8229600" cy="792162"/>
          </a:xfrm>
        </p:spPr>
        <p:txBody>
          <a:bodyPr>
            <a:normAutofit/>
          </a:bodyPr>
          <a:lstStyle/>
          <a:p>
            <a:pPr algn="ctr"/>
            <a:r>
              <a:rPr lang="en-US" dirty="0" smtClean="0"/>
              <a:t>B.  Qualified </a:t>
            </a:r>
            <a:r>
              <a:rPr lang="en-US" dirty="0" smtClean="0"/>
              <a:t>Disaster Relief Payments</a:t>
            </a:r>
            <a:endParaRPr lang="en-US" dirty="0"/>
          </a:p>
        </p:txBody>
      </p:sp>
      <p:sp>
        <p:nvSpPr>
          <p:cNvPr id="3" name="Rectangle 2"/>
          <p:cNvSpPr>
            <a:spLocks noGrp="1"/>
          </p:cNvSpPr>
          <p:nvPr>
            <p:ph idx="1"/>
          </p:nvPr>
        </p:nvSpPr>
        <p:spPr>
          <a:xfrm>
            <a:off x="677334" y="1892438"/>
            <a:ext cx="8596668" cy="3880773"/>
          </a:xfrm>
        </p:spPr>
        <p:txBody>
          <a:bodyPr>
            <a:normAutofit fontScale="92500" lnSpcReduction="20000"/>
          </a:bodyPr>
          <a:lstStyle/>
          <a:p>
            <a:pPr marL="109728" indent="0">
              <a:buNone/>
            </a:pPr>
            <a:r>
              <a:rPr lang="en-US" sz="2000" b="1" dirty="0"/>
              <a:t>Deductible for Employer; Not Taxable to Employee</a:t>
            </a:r>
          </a:p>
          <a:p>
            <a:pPr marL="109728" indent="0">
              <a:buNone/>
            </a:pPr>
            <a:endParaRPr lang="en-US" sz="2000" b="1" dirty="0"/>
          </a:p>
          <a:p>
            <a:pPr lvl="1"/>
            <a:r>
              <a:rPr lang="en-US" sz="1600" dirty="0"/>
              <a:t>Qualified payments</a:t>
            </a:r>
          </a:p>
          <a:p>
            <a:pPr lvl="2"/>
            <a:r>
              <a:rPr lang="en-US" sz="1400" dirty="0"/>
              <a:t>Reasonable and necessary personal, family, living  and certain other expenses</a:t>
            </a:r>
          </a:p>
          <a:p>
            <a:pPr lvl="2"/>
            <a:r>
              <a:rPr lang="en-US" sz="1400" dirty="0"/>
              <a:t>Repair and replacement of property</a:t>
            </a:r>
          </a:p>
          <a:p>
            <a:pPr lvl="2"/>
            <a:r>
              <a:rPr lang="en-US" sz="1400" dirty="0"/>
              <a:t>Not reimbursed by insurance or others</a:t>
            </a:r>
          </a:p>
          <a:p>
            <a:pPr lvl="2"/>
            <a:r>
              <a:rPr lang="en-US" sz="1400" dirty="0"/>
              <a:t>Cannot be deemed wages, benefit, bonus or replacement wages</a:t>
            </a:r>
          </a:p>
          <a:p>
            <a:pPr lvl="1"/>
            <a:r>
              <a:rPr lang="en-US" sz="1600" dirty="0"/>
              <a:t>Not subject to FICA – not compensation</a:t>
            </a:r>
          </a:p>
          <a:p>
            <a:pPr lvl="1"/>
            <a:r>
              <a:rPr lang="en-US" sz="1600" dirty="0"/>
              <a:t>Treated similar to business charitable contributions with those limitations</a:t>
            </a:r>
          </a:p>
          <a:p>
            <a:pPr lvl="1"/>
            <a:r>
              <a:rPr lang="en-US" sz="1600" dirty="0"/>
              <a:t>Recommend employer adopt nondiscriminatory policy</a:t>
            </a:r>
          </a:p>
          <a:p>
            <a:pPr lvl="2"/>
            <a:r>
              <a:rPr lang="en-US" sz="1400" dirty="0"/>
              <a:t>Application with signed statement</a:t>
            </a:r>
          </a:p>
          <a:p>
            <a:pPr lvl="2"/>
            <a:r>
              <a:rPr lang="en-US" sz="1400" dirty="0"/>
              <a:t>Receipts and other support for amounts</a:t>
            </a:r>
          </a:p>
          <a:p>
            <a:pPr lvl="1"/>
            <a:endParaRPr lang="en-US" sz="1600" dirty="0"/>
          </a:p>
          <a:p>
            <a:pPr marL="109728" indent="0">
              <a:buNone/>
            </a:pPr>
            <a:endParaRPr lang="en-US" sz="2000" dirty="0"/>
          </a:p>
          <a:p>
            <a:pPr marL="109728" indent="0">
              <a:buNone/>
            </a:pPr>
            <a:endParaRPr lang="en-US" sz="2000" b="1" dirty="0"/>
          </a:p>
          <a:p>
            <a:pPr marL="566928" indent="-457200">
              <a:buAutoNum type="arabicPeriod" startAt="2"/>
            </a:pPr>
            <a:endParaRPr lang="en-US" sz="2000" b="1" dirty="0"/>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8</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tretch>
            <a:fillRect/>
          </a:stretch>
        </p:blipFill>
        <p:spPr>
          <a:xfrm>
            <a:off x="6451924" y="4788507"/>
            <a:ext cx="1451105" cy="1617980"/>
          </a:xfrm>
          <a:prstGeom prst="rect">
            <a:avLst/>
          </a:prstGeom>
        </p:spPr>
      </p:pic>
    </p:spTree>
    <p:extLst>
      <p:ext uri="{BB962C8B-B14F-4D97-AF65-F5344CB8AC3E}">
        <p14:creationId xmlns:p14="http://schemas.microsoft.com/office/powerpoint/2010/main" val="1167900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322174" y="711243"/>
            <a:ext cx="7702974" cy="792162"/>
          </a:xfrm>
        </p:spPr>
        <p:txBody>
          <a:bodyPr/>
          <a:lstStyle/>
          <a:p>
            <a:pPr algn="ctr"/>
            <a:r>
              <a:rPr lang="en-US" dirty="0" smtClean="0"/>
              <a:t>C.  Casualty </a:t>
            </a:r>
            <a:r>
              <a:rPr lang="en-US" dirty="0" smtClean="0"/>
              <a:t>Loss Deduction</a:t>
            </a:r>
            <a:endParaRPr lang="en-US" dirty="0"/>
          </a:p>
        </p:txBody>
      </p:sp>
      <p:sp>
        <p:nvSpPr>
          <p:cNvPr id="3" name="Rectangle 2"/>
          <p:cNvSpPr>
            <a:spLocks noGrp="1"/>
          </p:cNvSpPr>
          <p:nvPr>
            <p:ph idx="1"/>
          </p:nvPr>
        </p:nvSpPr>
        <p:spPr>
          <a:xfrm>
            <a:off x="1322173" y="1681449"/>
            <a:ext cx="8229600" cy="4542475"/>
          </a:xfrm>
        </p:spPr>
        <p:txBody>
          <a:bodyPr>
            <a:normAutofit/>
          </a:bodyPr>
          <a:lstStyle/>
          <a:p>
            <a:r>
              <a:rPr lang="en-US" sz="2000" b="1" dirty="0"/>
              <a:t>Must prove loss</a:t>
            </a:r>
          </a:p>
          <a:p>
            <a:pPr marL="109728" indent="0">
              <a:buNone/>
            </a:pPr>
            <a:endParaRPr lang="en-US" sz="2000" b="1" dirty="0"/>
          </a:p>
          <a:p>
            <a:pPr lvl="1"/>
            <a:r>
              <a:rPr lang="en-US" sz="1600" dirty="0"/>
              <a:t>Loss must be sudden, unexpected and unusual</a:t>
            </a:r>
          </a:p>
          <a:p>
            <a:pPr lvl="2"/>
            <a:r>
              <a:rPr lang="en-US" sz="1400" dirty="0"/>
              <a:t>Not gradual deterioration</a:t>
            </a:r>
          </a:p>
          <a:p>
            <a:pPr lvl="1"/>
            <a:r>
              <a:rPr lang="en-US" sz="1600" dirty="0"/>
              <a:t>“Disaster Area Loss” deemed to be “Federal Declared Disaster Area”</a:t>
            </a:r>
          </a:p>
          <a:p>
            <a:pPr lvl="1"/>
            <a:r>
              <a:rPr lang="en-US" sz="1600" dirty="0"/>
              <a:t>Records – may be reconstructed</a:t>
            </a:r>
          </a:p>
          <a:p>
            <a:pPr lvl="2"/>
            <a:r>
              <a:rPr lang="en-US" sz="1400" dirty="0"/>
              <a:t>Responsibility  of taxpayer to support numbers</a:t>
            </a:r>
          </a:p>
          <a:p>
            <a:pPr lvl="2"/>
            <a:r>
              <a:rPr lang="en-US" sz="1400" dirty="0"/>
              <a:t>Contact others for supporting details</a:t>
            </a:r>
          </a:p>
          <a:p>
            <a:pPr lvl="2"/>
            <a:r>
              <a:rPr lang="en-US" sz="1400" dirty="0"/>
              <a:t>Caution with estimates – extra burden to document estimates</a:t>
            </a:r>
          </a:p>
          <a:p>
            <a:pPr lvl="1"/>
            <a:r>
              <a:rPr lang="en-US" sz="1600" dirty="0"/>
              <a:t>Must do what is reasonably possible to mitigate loss</a:t>
            </a:r>
          </a:p>
          <a:p>
            <a:pPr lvl="2"/>
            <a:r>
              <a:rPr lang="en-US" sz="1400" dirty="0"/>
              <a:t>Take actions</a:t>
            </a:r>
          </a:p>
          <a:p>
            <a:pPr lvl="2"/>
            <a:r>
              <a:rPr lang="en-US" sz="1400" dirty="0"/>
              <a:t>File insurance claim</a:t>
            </a:r>
          </a:p>
          <a:p>
            <a:pPr marL="914400" lvl="3" indent="0">
              <a:buClr>
                <a:schemeClr val="bg2">
                  <a:lumMod val="50000"/>
                </a:schemeClr>
              </a:buClr>
              <a:buNone/>
            </a:pPr>
            <a:endParaRPr lang="en-US" sz="1200" dirty="0"/>
          </a:p>
          <a:p>
            <a:pPr>
              <a:buClr>
                <a:schemeClr val="bg2">
                  <a:lumMod val="50000"/>
                </a:schemeClr>
              </a:buClr>
              <a:buFont typeface="Arial" panose="020B0604020202020204" pitchFamily="34" charset="0"/>
              <a:buChar char="•"/>
            </a:pPr>
            <a:endParaRPr lang="en-US" sz="2000" dirty="0"/>
          </a:p>
          <a:p>
            <a:pPr>
              <a:buClr>
                <a:schemeClr val="bg2">
                  <a:lumMod val="50000"/>
                </a:schemeClr>
              </a:buClr>
              <a:buFont typeface="Arial" panose="020B0604020202020204" pitchFamily="34" charset="0"/>
              <a:buChar char="•"/>
            </a:pPr>
            <a:endParaRPr lang="en-US" sz="2000" dirty="0"/>
          </a:p>
        </p:txBody>
      </p:sp>
      <p:sp>
        <p:nvSpPr>
          <p:cNvPr id="5" name="Slide Number Placeholder 4"/>
          <p:cNvSpPr>
            <a:spLocks noGrp="1"/>
          </p:cNvSpPr>
          <p:nvPr>
            <p:ph type="sldNum" sz="quarter" idx="12"/>
          </p:nvPr>
        </p:nvSpPr>
        <p:spPr/>
        <p:txBody>
          <a:bodyPr/>
          <a:lstStyle/>
          <a:p>
            <a:fld id="{BC410EEA-824F-4D46-AFE7-60426C8C06B0}" type="slidenum">
              <a:rPr lang="en-US" smtClean="0"/>
              <a:pPr/>
              <a:t>9</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97"/>
            <a:ext cx="2644346" cy="829228"/>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8337884" y="4596713"/>
            <a:ext cx="1374527" cy="1726213"/>
          </a:xfrm>
          <a:prstGeom prst="rect">
            <a:avLst/>
          </a:prstGeom>
        </p:spPr>
      </p:pic>
    </p:spTree>
    <p:extLst>
      <p:ext uri="{BB962C8B-B14F-4D97-AF65-F5344CB8AC3E}">
        <p14:creationId xmlns:p14="http://schemas.microsoft.com/office/powerpoint/2010/main" val="1705363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516</TotalTime>
  <Words>1845</Words>
  <Application>Microsoft Office PowerPoint</Application>
  <PresentationFormat>Widescreen</PresentationFormat>
  <Paragraphs>293</Paragraphs>
  <Slides>20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Federal Tax Assistance for Disaster Areas</vt:lpstr>
      <vt:lpstr>Overview</vt:lpstr>
      <vt:lpstr>Overview</vt:lpstr>
      <vt:lpstr>A.  2017 Disaster Relief Tax Act</vt:lpstr>
      <vt:lpstr>A.  2017 Disaster Relief Tax Act</vt:lpstr>
      <vt:lpstr>A.  2017 Disaster Relief Tax Act</vt:lpstr>
      <vt:lpstr>A.  2017 Disaster Relief Tax Act</vt:lpstr>
      <vt:lpstr>B.  Qualified Disaster Relief Payments</vt:lpstr>
      <vt:lpstr>C.  Casualty Loss Deduction</vt:lpstr>
      <vt:lpstr>C.  Casualty Loss Deduction</vt:lpstr>
      <vt:lpstr>C.  Casualty Loss Deduction</vt:lpstr>
      <vt:lpstr>C.  Casualty Loss Deduction</vt:lpstr>
      <vt:lpstr>C.  Casualty Loss Deduction</vt:lpstr>
      <vt:lpstr>C.  Casualty Loss Deduction</vt:lpstr>
      <vt:lpstr>C.  Casualty Loss Deduction</vt:lpstr>
      <vt:lpstr>C.  Casualty Loss Deduction</vt:lpstr>
      <vt:lpstr>D.  New IRS Revenue Procedures</vt:lpstr>
      <vt:lpstr>D.  New IRS Revenue Procedures</vt:lpstr>
      <vt:lpstr>D.  New IRS Revenue Procedures</vt:lpstr>
      <vt:lpstr>Thank you for your time</vt:lpstr>
    </vt:vector>
  </TitlesOfParts>
  <Company>Cloud 9 Realtime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Tax Assistance for Disaster Areas</dc:title>
  <dc:creator>Melissa Dohmen</dc:creator>
  <cp:lastModifiedBy>Jim Brenner</cp:lastModifiedBy>
  <cp:revision>30</cp:revision>
  <cp:lastPrinted>2018-02-02T16:27:11Z</cp:lastPrinted>
  <dcterms:created xsi:type="dcterms:W3CDTF">2017-11-20T19:30:55Z</dcterms:created>
  <dcterms:modified xsi:type="dcterms:W3CDTF">2018-02-02T21:26:30Z</dcterms:modified>
</cp:coreProperties>
</file>