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416" r:id="rId2"/>
    <p:sldId id="272" r:id="rId3"/>
    <p:sldId id="336" r:id="rId4"/>
    <p:sldId id="337" r:id="rId5"/>
    <p:sldId id="418" r:id="rId6"/>
    <p:sldId id="420" r:id="rId7"/>
    <p:sldId id="384" r:id="rId8"/>
    <p:sldId id="403" r:id="rId9"/>
    <p:sldId id="409" r:id="rId10"/>
    <p:sldId id="410" r:id="rId11"/>
    <p:sldId id="411" r:id="rId12"/>
    <p:sldId id="412" r:id="rId13"/>
    <p:sldId id="421" r:id="rId14"/>
    <p:sldId id="387" r:id="rId15"/>
    <p:sldId id="388" r:id="rId16"/>
    <p:sldId id="389" r:id="rId17"/>
    <p:sldId id="408" r:id="rId18"/>
    <p:sldId id="340" r:id="rId19"/>
    <p:sldId id="404" r:id="rId20"/>
    <p:sldId id="390" r:id="rId21"/>
    <p:sldId id="391" r:id="rId22"/>
    <p:sldId id="392" r:id="rId23"/>
    <p:sldId id="393" r:id="rId24"/>
    <p:sldId id="419" r:id="rId25"/>
    <p:sldId id="41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612"/>
    <a:srgbClr val="F75E09"/>
    <a:srgbClr val="0C3674"/>
    <a:srgbClr val="EE461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58"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8B318-D7EC-41A7-BAF7-AF1285881194}" type="datetimeFigureOut">
              <a:rPr lang="en-US" smtClean="0"/>
              <a:t>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425D7-829A-41AB-A561-4D50AEB896A8}" type="slidenum">
              <a:rPr lang="en-US" smtClean="0"/>
              <a:t>‹#›</a:t>
            </a:fld>
            <a:endParaRPr lang="en-US"/>
          </a:p>
        </p:txBody>
      </p:sp>
    </p:spTree>
    <p:extLst>
      <p:ext uri="{BB962C8B-B14F-4D97-AF65-F5344CB8AC3E}">
        <p14:creationId xmlns:p14="http://schemas.microsoft.com/office/powerpoint/2010/main" val="410294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425D7-829A-41AB-A561-4D50AEB896A8}" type="slidenum">
              <a:rPr lang="en-US" smtClean="0"/>
              <a:t>1</a:t>
            </a:fld>
            <a:endParaRPr lang="en-US" dirty="0"/>
          </a:p>
        </p:txBody>
      </p:sp>
    </p:spTree>
    <p:extLst>
      <p:ext uri="{BB962C8B-B14F-4D97-AF65-F5344CB8AC3E}">
        <p14:creationId xmlns:p14="http://schemas.microsoft.com/office/powerpoint/2010/main" val="92693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425D7-829A-41AB-A561-4D50AEB896A8}" type="slidenum">
              <a:rPr lang="en-US" smtClean="0"/>
              <a:t>7</a:t>
            </a:fld>
            <a:endParaRPr lang="en-US"/>
          </a:p>
        </p:txBody>
      </p:sp>
    </p:spTree>
    <p:extLst>
      <p:ext uri="{BB962C8B-B14F-4D97-AF65-F5344CB8AC3E}">
        <p14:creationId xmlns:p14="http://schemas.microsoft.com/office/powerpoint/2010/main" val="300347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425D7-829A-41AB-A561-4D50AEB896A8}" type="slidenum">
              <a:rPr lang="en-US" smtClean="0"/>
              <a:t>23</a:t>
            </a:fld>
            <a:endParaRPr lang="en-US"/>
          </a:p>
        </p:txBody>
      </p:sp>
    </p:spTree>
    <p:extLst>
      <p:ext uri="{BB962C8B-B14F-4D97-AF65-F5344CB8AC3E}">
        <p14:creationId xmlns:p14="http://schemas.microsoft.com/office/powerpoint/2010/main" val="210291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425D7-829A-41AB-A561-4D50AEB896A8}" type="slidenum">
              <a:rPr lang="en-US" smtClean="0"/>
              <a:t>25</a:t>
            </a:fld>
            <a:endParaRPr lang="en-US" dirty="0"/>
          </a:p>
        </p:txBody>
      </p:sp>
    </p:spTree>
    <p:extLst>
      <p:ext uri="{BB962C8B-B14F-4D97-AF65-F5344CB8AC3E}">
        <p14:creationId xmlns:p14="http://schemas.microsoft.com/office/powerpoint/2010/main" val="3449577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2C22E0A-847C-43DB-8363-7D10F465B1A4}" type="datetime1">
              <a:rPr lang="en-US" smtClean="0"/>
              <a:t>2/12/2019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F56EB79-833D-4BC0-854A-D241C38066C1}" type="slidenum">
              <a:rPr lang="en-US" smtClean="0"/>
              <a:t>‹#›</a:t>
            </a:fld>
            <a:endParaRPr lang="en-US"/>
          </a:p>
        </p:txBody>
      </p:sp>
    </p:spTree>
    <p:extLst>
      <p:ext uri="{BB962C8B-B14F-4D97-AF65-F5344CB8AC3E}">
        <p14:creationId xmlns:p14="http://schemas.microsoft.com/office/powerpoint/2010/main" val="21321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A71D90-DE10-4D0D-B4E8-9DBE388E5200}" type="datetime1">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EB79-833D-4BC0-854A-D241C38066C1}" type="slidenum">
              <a:rPr lang="en-US" smtClean="0"/>
              <a:t>‹#›</a:t>
            </a:fld>
            <a:endParaRPr lang="en-US"/>
          </a:p>
        </p:txBody>
      </p:sp>
    </p:spTree>
    <p:extLst>
      <p:ext uri="{BB962C8B-B14F-4D97-AF65-F5344CB8AC3E}">
        <p14:creationId xmlns:p14="http://schemas.microsoft.com/office/powerpoint/2010/main" val="243715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ADB3F8-329A-4EFE-896B-5A570CFE0657}" type="datetime1">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EB79-833D-4BC0-854A-D241C38066C1}" type="slidenum">
              <a:rPr lang="en-US" smtClean="0"/>
              <a:t>‹#›</a:t>
            </a:fld>
            <a:endParaRPr lang="en-US"/>
          </a:p>
        </p:txBody>
      </p:sp>
    </p:spTree>
    <p:extLst>
      <p:ext uri="{BB962C8B-B14F-4D97-AF65-F5344CB8AC3E}">
        <p14:creationId xmlns:p14="http://schemas.microsoft.com/office/powerpoint/2010/main" val="199485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DD6662-B1EB-4F4A-9F1D-C99B2AA8B78C}" type="datetime1">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EB79-833D-4BC0-854A-D241C38066C1}"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17214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66E9B64-6468-4194-9050-53EF292C0838}" type="datetime1">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EB79-833D-4BC0-854A-D241C38066C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29955243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DC29B3-8F4E-4D6E-9D06-52D4721F5B8B}" type="datetime1">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6EB79-833D-4BC0-854A-D241C38066C1}"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4118330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848958-1AB7-44E4-A701-BED513C1C071}" type="datetime1">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6EB79-833D-4BC0-854A-D241C38066C1}" type="slidenum">
              <a:rPr lang="en-US" smtClean="0"/>
              <a:t>‹#›</a:t>
            </a:fld>
            <a:endParaRPr lang="en-US"/>
          </a:p>
        </p:txBody>
      </p:sp>
    </p:spTree>
    <p:extLst>
      <p:ext uri="{BB962C8B-B14F-4D97-AF65-F5344CB8AC3E}">
        <p14:creationId xmlns:p14="http://schemas.microsoft.com/office/powerpoint/2010/main" val="231141520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C077795-4E62-4ADD-89F2-02E609E8B9EB}" type="datetime1">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6EB79-833D-4BC0-854A-D241C38066C1}"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699180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877B7-C17B-4B30-98DF-756C1210067E}" type="datetime1">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6EB79-833D-4BC0-854A-D241C38066C1}" type="slidenum">
              <a:rPr lang="en-US" smtClean="0"/>
              <a:t>‹#›</a:t>
            </a:fld>
            <a:endParaRPr lang="en-US"/>
          </a:p>
        </p:txBody>
      </p:sp>
    </p:spTree>
    <p:extLst>
      <p:ext uri="{BB962C8B-B14F-4D97-AF65-F5344CB8AC3E}">
        <p14:creationId xmlns:p14="http://schemas.microsoft.com/office/powerpoint/2010/main" val="311370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73B8A4D-5CB7-45CC-B1DF-3B50DFDF8AD4}" type="datetime1">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6EB79-833D-4BC0-854A-D241C38066C1}" type="slidenum">
              <a:rPr lang="en-US" smtClean="0"/>
              <a:t>‹#›</a:t>
            </a:fld>
            <a:endParaRPr lang="en-US"/>
          </a:p>
        </p:txBody>
      </p:sp>
    </p:spTree>
    <p:extLst>
      <p:ext uri="{BB962C8B-B14F-4D97-AF65-F5344CB8AC3E}">
        <p14:creationId xmlns:p14="http://schemas.microsoft.com/office/powerpoint/2010/main" val="261989892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5F52E71-B051-4206-BBC9-02406081488D}" type="datetime1">
              <a:rPr lang="en-US" smtClean="0"/>
              <a:t>2/12/2019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F56EB79-833D-4BC0-854A-D241C38066C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42564344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F93CCB-62DF-4BB0-87AF-F8CAF8A80752}" type="datetime1">
              <a:rPr lang="en-US" smtClean="0"/>
              <a:t>2/12/2019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56EB79-833D-4BC0-854A-D241C38066C1}" type="slidenum">
              <a:rPr lang="en-US" smtClean="0"/>
              <a:t>‹#›</a:t>
            </a:fld>
            <a:endParaRPr lang="en-US"/>
          </a:p>
        </p:txBody>
      </p:sp>
    </p:spTree>
    <p:extLst>
      <p:ext uri="{BB962C8B-B14F-4D97-AF65-F5344CB8AC3E}">
        <p14:creationId xmlns:p14="http://schemas.microsoft.com/office/powerpoint/2010/main" val="4203795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Microsoft_Word_Document2.docx"/></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jpe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package" Target="../embeddings/Microsoft_Word_Document4.docx"/></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emf"/><Relationship Id="rId4" Type="http://schemas.openxmlformats.org/officeDocument/2006/relationships/package" Target="../embeddings/Microsoft_Word_Document5.docx"/></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jpeg"/><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solidFill>
                  <a:srgbClr val="F75E09"/>
                </a:solidFill>
              </a:rPr>
              <a:t>Rental Property Complexities for U.S. Government Employees Overseas</a:t>
            </a:r>
          </a:p>
        </p:txBody>
      </p:sp>
      <p:sp>
        <p:nvSpPr>
          <p:cNvPr id="3" name="Subtitle 2"/>
          <p:cNvSpPr>
            <a:spLocks noGrp="1"/>
          </p:cNvSpPr>
          <p:nvPr>
            <p:ph type="subTitle" idx="1"/>
          </p:nvPr>
        </p:nvSpPr>
        <p:spPr/>
        <p:txBody>
          <a:bodyPr/>
          <a:lstStyle/>
          <a:p>
            <a:r>
              <a:rPr lang="en-US" b="1" dirty="0">
                <a:solidFill>
                  <a:srgbClr val="0C3674"/>
                </a:solidFill>
                <a:latin typeface="+mj-lt"/>
              </a:rPr>
              <a:t>Foreign Service Institute</a:t>
            </a:r>
          </a:p>
          <a:p>
            <a:r>
              <a:rPr lang="en-US" b="1" dirty="0">
                <a:solidFill>
                  <a:srgbClr val="0C3674"/>
                </a:solidFill>
                <a:latin typeface="+mj-lt"/>
              </a:rPr>
              <a:t>February 14, 2019</a:t>
            </a:r>
          </a:p>
        </p:txBody>
      </p:sp>
      <p:sp>
        <p:nvSpPr>
          <p:cNvPr id="4" name="Slide Number Placeholder 3"/>
          <p:cNvSpPr>
            <a:spLocks noGrp="1"/>
          </p:cNvSpPr>
          <p:nvPr>
            <p:ph type="sldNum" sz="quarter" idx="12"/>
          </p:nvPr>
        </p:nvSpPr>
        <p:spPr/>
        <p:txBody>
          <a:bodyPr/>
          <a:lstStyle/>
          <a:p>
            <a:fld id="{7F56EB79-833D-4BC0-854A-D241C38066C1}" type="slidenum">
              <a:rPr lang="en-US" smtClean="0"/>
              <a:t>1</a:t>
            </a:fld>
            <a:endParaRPr lang="en-US"/>
          </a:p>
        </p:txBody>
      </p:sp>
    </p:spTree>
    <p:extLst>
      <p:ext uri="{BB962C8B-B14F-4D97-AF65-F5344CB8AC3E}">
        <p14:creationId xmlns:p14="http://schemas.microsoft.com/office/powerpoint/2010/main" val="349066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9928"/>
            <a:ext cx="8229600" cy="4005072"/>
          </a:xfrm>
        </p:spPr>
        <p:txBody>
          <a:bodyPr>
            <a:noAutofit/>
          </a:bodyPr>
          <a:lstStyle/>
          <a:p>
            <a:r>
              <a:rPr lang="en-US" sz="2000" dirty="0"/>
              <a:t>Can expense items previously required to be capitalized if routine activity to keep unit of property in its ordinary efficient operating condition.</a:t>
            </a:r>
          </a:p>
          <a:p>
            <a:r>
              <a:rPr lang="en-US" sz="2000" dirty="0"/>
              <a:t>Considered routine if taxpayer reasonably expects to perform activity more than once in unit of property’s ADS class life (10 years for</a:t>
            </a:r>
            <a:r>
              <a:rPr lang="en-US" sz="2000" baseline="0" dirty="0"/>
              <a:t> </a:t>
            </a:r>
            <a:r>
              <a:rPr lang="en-US" sz="2000" dirty="0"/>
              <a:t>buildings and building components).</a:t>
            </a:r>
          </a:p>
          <a:p>
            <a:r>
              <a:rPr lang="en-US" sz="2000" dirty="0"/>
              <a:t>Only applies to amounts normally capitalized under certain restoration provisions (e.g., repaving a driveway).</a:t>
            </a:r>
          </a:p>
          <a:p>
            <a:r>
              <a:rPr lang="en-US" sz="2000" dirty="0"/>
              <a:t>Does not apply to other improvement items.</a:t>
            </a:r>
          </a:p>
          <a:p>
            <a:r>
              <a:rPr lang="en-US" sz="2000" dirty="0"/>
              <a:t>No election statement is required.</a:t>
            </a:r>
          </a:p>
          <a:p>
            <a:pPr marL="109728" indent="0">
              <a:buNone/>
            </a:pPr>
            <a:endParaRPr lang="en-US" sz="2000" dirty="0"/>
          </a:p>
          <a:p>
            <a:endParaRPr lang="en-US" sz="2000" dirty="0"/>
          </a:p>
          <a:p>
            <a:endParaRPr lang="en-US" sz="2000" dirty="0"/>
          </a:p>
          <a:p>
            <a:endParaRPr lang="en-US" sz="2000" dirty="0"/>
          </a:p>
        </p:txBody>
      </p:sp>
      <p:sp>
        <p:nvSpPr>
          <p:cNvPr id="4" name="Title 2"/>
          <p:cNvSpPr>
            <a:spLocks noGrp="1"/>
          </p:cNvSpPr>
          <p:nvPr>
            <p:ph type="title"/>
          </p:nvPr>
        </p:nvSpPr>
        <p:spPr>
          <a:xfrm>
            <a:off x="457200" y="274638"/>
            <a:ext cx="8458200" cy="1143000"/>
          </a:xfrm>
        </p:spPr>
        <p:txBody>
          <a:bodyPr>
            <a:noAutofit/>
          </a:bodyPr>
          <a:lstStyle/>
          <a:p>
            <a:r>
              <a:rPr lang="en-US" sz="4000" dirty="0">
                <a:solidFill>
                  <a:srgbClr val="EE6612"/>
                </a:solidFill>
                <a:latin typeface="Calibri" panose="020F0502020204030204" pitchFamily="34" charset="0"/>
                <a:cs typeface="Times New Roman" panose="02020603050405020304" pitchFamily="18" charset="0"/>
              </a:rPr>
              <a:t>Safe Harbor Elections:</a:t>
            </a:r>
            <a:br>
              <a:rPr lang="en-US" sz="4000" dirty="0">
                <a:solidFill>
                  <a:srgbClr val="EE6612"/>
                </a:solidFill>
                <a:latin typeface="Calibri" panose="020F0502020204030204" pitchFamily="34" charset="0"/>
                <a:cs typeface="Times New Roman" panose="02020603050405020304" pitchFamily="18" charset="0"/>
              </a:rPr>
            </a:br>
            <a:r>
              <a:rPr lang="en-US" sz="4000" dirty="0">
                <a:solidFill>
                  <a:srgbClr val="EE6612"/>
                </a:solidFill>
                <a:latin typeface="Calibri" panose="020F0502020204030204" pitchFamily="34" charset="0"/>
                <a:cs typeface="Times New Roman" panose="02020603050405020304" pitchFamily="18" charset="0"/>
              </a:rPr>
              <a:t>Routine Maintenance Safe Harbor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922264"/>
            <a:ext cx="2983992" cy="935736"/>
          </a:xfrm>
          <a:prstGeom prst="rect">
            <a:avLst/>
          </a:prstGeom>
        </p:spPr>
      </p:pic>
      <p:sp>
        <p:nvSpPr>
          <p:cNvPr id="3" name="Slide Number Placeholder 2"/>
          <p:cNvSpPr>
            <a:spLocks noGrp="1"/>
          </p:cNvSpPr>
          <p:nvPr>
            <p:ph type="sldNum" sz="quarter" idx="12"/>
          </p:nvPr>
        </p:nvSpPr>
        <p:spPr/>
        <p:txBody>
          <a:bodyPr/>
          <a:lstStyle/>
          <a:p>
            <a:fld id="{F000AEEC-3366-4594-8BB3-26D183443BA3}" type="slidenum">
              <a:rPr lang="en-US" smtClean="0"/>
              <a:t>10</a:t>
            </a:fld>
            <a:endParaRPr lang="en-US"/>
          </a:p>
        </p:txBody>
      </p:sp>
    </p:spTree>
    <p:extLst>
      <p:ext uri="{BB962C8B-B14F-4D97-AF65-F5344CB8AC3E}">
        <p14:creationId xmlns:p14="http://schemas.microsoft.com/office/powerpoint/2010/main" val="324667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9929"/>
            <a:ext cx="8229600" cy="4233671"/>
          </a:xfrm>
        </p:spPr>
        <p:txBody>
          <a:bodyPr>
            <a:noAutofit/>
          </a:bodyPr>
          <a:lstStyle/>
          <a:p>
            <a:r>
              <a:rPr lang="en-US" sz="2000" dirty="0"/>
              <a:t>Applies to taxpayers with buildings owned or leased with unadjusted basis no greater than $1 million; average annual gross receipts of $10 million or less during preceding three years; and total amount paid for repairs, maintenance, improvements and similar activities during the year do not exceed the lesser of $10,000 or 2% of the unadjusted basis of the building.</a:t>
            </a:r>
          </a:p>
          <a:p>
            <a:r>
              <a:rPr lang="en-US" sz="2000" dirty="0"/>
              <a:t>Amounts deducted under other safe harbors are included as part of $10k/2% unadjusted basis calculation.</a:t>
            </a:r>
          </a:p>
          <a:p>
            <a:r>
              <a:rPr lang="en-US" sz="2000" dirty="0"/>
              <a:t>If limits are exceeded, all improvements must be capitalized.</a:t>
            </a:r>
          </a:p>
          <a:p>
            <a:r>
              <a:rPr lang="en-US" sz="2000" dirty="0"/>
              <a:t>Election is made on paper annually on a timely filed return.</a:t>
            </a:r>
          </a:p>
          <a:p>
            <a:endParaRPr lang="en-US" sz="2000" dirty="0"/>
          </a:p>
          <a:p>
            <a:endParaRPr lang="en-US" sz="2000" dirty="0"/>
          </a:p>
          <a:p>
            <a:endParaRPr lang="en-US" sz="2000" dirty="0"/>
          </a:p>
          <a:p>
            <a:endParaRPr lang="en-US" sz="2000" dirty="0"/>
          </a:p>
        </p:txBody>
      </p:sp>
      <p:sp>
        <p:nvSpPr>
          <p:cNvPr id="4" name="Title 2"/>
          <p:cNvSpPr>
            <a:spLocks noGrp="1"/>
          </p:cNvSpPr>
          <p:nvPr>
            <p:ph type="title"/>
          </p:nvPr>
        </p:nvSpPr>
        <p:spPr>
          <a:xfrm>
            <a:off x="457200" y="274638"/>
            <a:ext cx="8382000" cy="1143000"/>
          </a:xfrm>
        </p:spPr>
        <p:txBody>
          <a:bodyPr>
            <a:noAutofit/>
          </a:bodyPr>
          <a:lstStyle/>
          <a:p>
            <a:r>
              <a:rPr lang="en-US" sz="3200" dirty="0">
                <a:solidFill>
                  <a:srgbClr val="EE6612"/>
                </a:solidFill>
                <a:latin typeface="Calibri" panose="020F0502020204030204" pitchFamily="34" charset="0"/>
                <a:cs typeface="Times New Roman" panose="02020603050405020304" pitchFamily="18" charset="0"/>
              </a:rPr>
              <a:t>Safe Harbor Elections:</a:t>
            </a:r>
            <a:br>
              <a:rPr lang="en-US" sz="3200" dirty="0">
                <a:solidFill>
                  <a:srgbClr val="EE6612"/>
                </a:solidFill>
                <a:latin typeface="Calibri" panose="020F0502020204030204" pitchFamily="34" charset="0"/>
                <a:cs typeface="Times New Roman" panose="02020603050405020304" pitchFamily="18" charset="0"/>
              </a:rPr>
            </a:br>
            <a:r>
              <a:rPr lang="en-US" sz="3200" dirty="0">
                <a:solidFill>
                  <a:srgbClr val="EE6612"/>
                </a:solidFill>
                <a:latin typeface="Calibri" panose="020F0502020204030204" pitchFamily="34" charset="0"/>
                <a:cs typeface="Times New Roman" panose="02020603050405020304" pitchFamily="18" charset="0"/>
              </a:rPr>
              <a:t>Improvement Safe Harbor for Small Taxpayers with Buildings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922264"/>
            <a:ext cx="2983992" cy="935736"/>
          </a:xfrm>
          <a:prstGeom prst="rect">
            <a:avLst/>
          </a:prstGeom>
        </p:spPr>
      </p:pic>
      <p:sp>
        <p:nvSpPr>
          <p:cNvPr id="3" name="Slide Number Placeholder 2"/>
          <p:cNvSpPr>
            <a:spLocks noGrp="1"/>
          </p:cNvSpPr>
          <p:nvPr>
            <p:ph type="sldNum" sz="quarter" idx="12"/>
          </p:nvPr>
        </p:nvSpPr>
        <p:spPr/>
        <p:txBody>
          <a:bodyPr/>
          <a:lstStyle/>
          <a:p>
            <a:fld id="{F000AEEC-3366-4594-8BB3-26D183443BA3}" type="slidenum">
              <a:rPr lang="en-US" smtClean="0"/>
              <a:t>11</a:t>
            </a:fld>
            <a:endParaRPr lang="en-US"/>
          </a:p>
        </p:txBody>
      </p:sp>
    </p:spTree>
    <p:extLst>
      <p:ext uri="{BB962C8B-B14F-4D97-AF65-F5344CB8AC3E}">
        <p14:creationId xmlns:p14="http://schemas.microsoft.com/office/powerpoint/2010/main" val="163857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3728"/>
            <a:ext cx="8229600" cy="4081272"/>
          </a:xfrm>
        </p:spPr>
        <p:txBody>
          <a:bodyPr>
            <a:noAutofit/>
          </a:bodyPr>
          <a:lstStyle/>
          <a:p>
            <a:r>
              <a:rPr lang="en-US" sz="2000" dirty="0"/>
              <a:t>Applies to taxpayers who replace part of a building, building component or building system or other UOP.</a:t>
            </a:r>
          </a:p>
          <a:p>
            <a:r>
              <a:rPr lang="en-US" sz="2000" dirty="0"/>
              <a:t>Can elect to write-off the undepreciated value of the replaced part of the UOP.</a:t>
            </a:r>
          </a:p>
          <a:p>
            <a:r>
              <a:rPr lang="en-US" sz="2000" dirty="0"/>
              <a:t>If do not elect PAD, then will continue depreciating replaced UOP and depreciate new UOP.</a:t>
            </a:r>
          </a:p>
          <a:p>
            <a:r>
              <a:rPr lang="en-US" sz="2000" dirty="0"/>
              <a:t>Elect by doing it and completing Form 4797 in the tax return.</a:t>
            </a:r>
          </a:p>
          <a:p>
            <a:endParaRPr lang="en-US" sz="2000" dirty="0"/>
          </a:p>
          <a:p>
            <a:endParaRPr lang="en-US" sz="2000" dirty="0"/>
          </a:p>
          <a:p>
            <a:endParaRPr lang="en-US" sz="2000" dirty="0"/>
          </a:p>
          <a:p>
            <a:endParaRPr lang="en-US" sz="2000" dirty="0"/>
          </a:p>
        </p:txBody>
      </p:sp>
      <p:sp>
        <p:nvSpPr>
          <p:cNvPr id="4" name="Title 2"/>
          <p:cNvSpPr>
            <a:spLocks noGrp="1"/>
          </p:cNvSpPr>
          <p:nvPr>
            <p:ph type="title"/>
          </p:nvPr>
        </p:nvSpPr>
        <p:spPr>
          <a:xfrm>
            <a:off x="457200" y="274638"/>
            <a:ext cx="8382000" cy="1143000"/>
          </a:xfrm>
        </p:spPr>
        <p:txBody>
          <a:bodyPr>
            <a:noAutofit/>
          </a:bodyPr>
          <a:lstStyle/>
          <a:p>
            <a:r>
              <a:rPr lang="en-US" sz="4000" dirty="0">
                <a:solidFill>
                  <a:srgbClr val="EE6612"/>
                </a:solidFill>
                <a:latin typeface="Calibri" panose="020F0502020204030204" pitchFamily="34" charset="0"/>
                <a:cs typeface="Times New Roman" panose="02020603050405020304" pitchFamily="18" charset="0"/>
              </a:rPr>
              <a:t>Safe Harbor Elections:</a:t>
            </a:r>
            <a:br>
              <a:rPr lang="en-US" sz="4000" dirty="0">
                <a:solidFill>
                  <a:srgbClr val="EE6612"/>
                </a:solidFill>
                <a:latin typeface="Calibri" panose="020F0502020204030204" pitchFamily="34" charset="0"/>
                <a:cs typeface="Times New Roman" panose="02020603050405020304" pitchFamily="18" charset="0"/>
              </a:rPr>
            </a:br>
            <a:r>
              <a:rPr lang="en-US" sz="4000" dirty="0">
                <a:solidFill>
                  <a:srgbClr val="EE6612"/>
                </a:solidFill>
                <a:latin typeface="Calibri" panose="020F0502020204030204" pitchFamily="34" charset="0"/>
                <a:cs typeface="Times New Roman" panose="02020603050405020304" pitchFamily="18" charset="0"/>
              </a:rPr>
              <a:t>Partial Asset Disposition Election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922264"/>
            <a:ext cx="2983992" cy="935736"/>
          </a:xfrm>
          <a:prstGeom prst="rect">
            <a:avLst/>
          </a:prstGeom>
        </p:spPr>
      </p:pic>
      <p:sp>
        <p:nvSpPr>
          <p:cNvPr id="3" name="Slide Number Placeholder 2"/>
          <p:cNvSpPr>
            <a:spLocks noGrp="1"/>
          </p:cNvSpPr>
          <p:nvPr>
            <p:ph type="sldNum" sz="quarter" idx="12"/>
          </p:nvPr>
        </p:nvSpPr>
        <p:spPr/>
        <p:txBody>
          <a:bodyPr/>
          <a:lstStyle/>
          <a:p>
            <a:fld id="{F000AEEC-3366-4594-8BB3-26D183443BA3}" type="slidenum">
              <a:rPr lang="en-US" smtClean="0"/>
              <a:t>12</a:t>
            </a:fld>
            <a:endParaRPr lang="en-US"/>
          </a:p>
        </p:txBody>
      </p:sp>
    </p:spTree>
    <p:extLst>
      <p:ext uri="{BB962C8B-B14F-4D97-AF65-F5344CB8AC3E}">
        <p14:creationId xmlns:p14="http://schemas.microsoft.com/office/powerpoint/2010/main" val="48724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605" y="5943600"/>
            <a:ext cx="2983992" cy="935736"/>
          </a:xfrm>
          <a:prstGeom prst="rect">
            <a:avLst/>
          </a:prstGeom>
        </p:spPr>
      </p:pic>
      <p:grpSp>
        <p:nvGrpSpPr>
          <p:cNvPr id="22" name="Group 21"/>
          <p:cNvGrpSpPr/>
          <p:nvPr/>
        </p:nvGrpSpPr>
        <p:grpSpPr>
          <a:xfrm>
            <a:off x="2362200" y="4309646"/>
            <a:ext cx="4466032" cy="338554"/>
            <a:chOff x="5598924" y="4233446"/>
            <a:chExt cx="4466032" cy="338554"/>
          </a:xfrm>
        </p:grpSpPr>
        <p:sp>
          <p:nvSpPr>
            <p:cNvPr id="23" name="Rectangle 22"/>
            <p:cNvSpPr/>
            <p:nvPr/>
          </p:nvSpPr>
          <p:spPr>
            <a:xfrm>
              <a:off x="5598924" y="4385846"/>
              <a:ext cx="801876" cy="1523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rot="10800000">
              <a:off x="6477000" y="4495800"/>
              <a:ext cx="2057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29400" y="4233446"/>
              <a:ext cx="3435556" cy="338554"/>
            </a:xfrm>
            <a:prstGeom prst="rect">
              <a:avLst/>
            </a:prstGeom>
            <a:noFill/>
          </p:spPr>
          <p:txBody>
            <a:bodyPr wrap="none" rtlCol="0">
              <a:spAutoFit/>
            </a:bodyPr>
            <a:lstStyle/>
            <a:p>
              <a:r>
                <a:rPr lang="en-US" sz="1600" b="1" dirty="0">
                  <a:solidFill>
                    <a:srgbClr val="0070C0"/>
                  </a:solidFill>
                </a:rPr>
                <a:t>Depreciation from Capitalization</a:t>
              </a:r>
            </a:p>
          </p:txBody>
        </p:sp>
      </p:grpSp>
      <p:sp>
        <p:nvSpPr>
          <p:cNvPr id="12" name="TextBox 11"/>
          <p:cNvSpPr txBox="1"/>
          <p:nvPr/>
        </p:nvSpPr>
        <p:spPr>
          <a:xfrm>
            <a:off x="5397961" y="1712893"/>
            <a:ext cx="3669839" cy="954107"/>
          </a:xfrm>
          <a:prstGeom prst="rect">
            <a:avLst/>
          </a:prstGeom>
          <a:noFill/>
          <a:ln w="38100">
            <a:solidFill>
              <a:srgbClr val="F75E09"/>
            </a:solidFill>
          </a:ln>
        </p:spPr>
        <p:txBody>
          <a:bodyPr wrap="square" rtlCol="0">
            <a:spAutoFit/>
            <a:scene3d>
              <a:camera prst="orthographicFront"/>
              <a:lightRig rig="threePt" dir="t"/>
            </a:scene3d>
            <a:sp3d extrusionH="57150">
              <a:bevelT w="38100" h="38100" prst="convex"/>
              <a:extrusionClr>
                <a:schemeClr val="accent3"/>
              </a:extrusionClr>
            </a:sp3d>
          </a:bodyPr>
          <a:lstStyle/>
          <a:p>
            <a:pPr algn="ctr"/>
            <a:r>
              <a:rPr lang="en-US" sz="2800" dirty="0">
                <a:solidFill>
                  <a:srgbClr val="0070C0"/>
                </a:solidFill>
              </a:rPr>
              <a:t>Capitalize Versus Expense</a:t>
            </a:r>
          </a:p>
        </p:txBody>
      </p:sp>
      <p:sp>
        <p:nvSpPr>
          <p:cNvPr id="2" name="Slide Number Placeholder 1"/>
          <p:cNvSpPr>
            <a:spLocks noGrp="1"/>
          </p:cNvSpPr>
          <p:nvPr>
            <p:ph type="sldNum" sz="quarter" idx="12"/>
          </p:nvPr>
        </p:nvSpPr>
        <p:spPr/>
        <p:txBody>
          <a:bodyPr/>
          <a:lstStyle/>
          <a:p>
            <a:fld id="{7F56EB79-833D-4BC0-854A-D241C38066C1}" type="slidenum">
              <a:rPr lang="en-US" smtClean="0"/>
              <a:t>13</a:t>
            </a:fld>
            <a:endParaRPr lang="en-US"/>
          </a:p>
        </p:txBody>
      </p:sp>
      <p:graphicFrame>
        <p:nvGraphicFramePr>
          <p:cNvPr id="11" name="Object 10">
            <a:extLst>
              <a:ext uri="{FF2B5EF4-FFF2-40B4-BE49-F238E27FC236}">
                <a16:creationId xmlns:a16="http://schemas.microsoft.com/office/drawing/2014/main" id="{9F7AC53C-A594-4722-82F0-76EFC37C110D}"/>
              </a:ext>
            </a:extLst>
          </p:cNvPr>
          <p:cNvGraphicFramePr>
            <a:graphicFrameLocks noChangeAspect="1"/>
          </p:cNvGraphicFramePr>
          <p:nvPr>
            <p:extLst>
              <p:ext uri="{D42A27DB-BD31-4B8C-83A1-F6EECF244321}">
                <p14:modId xmlns:p14="http://schemas.microsoft.com/office/powerpoint/2010/main" val="913815530"/>
              </p:ext>
            </p:extLst>
          </p:nvPr>
        </p:nvGraphicFramePr>
        <p:xfrm>
          <a:off x="76200" y="158354"/>
          <a:ext cx="4642957" cy="6541292"/>
        </p:xfrm>
        <a:graphic>
          <a:graphicData uri="http://schemas.openxmlformats.org/presentationml/2006/ole">
            <mc:AlternateContent xmlns:mc="http://schemas.openxmlformats.org/markup-compatibility/2006">
              <mc:Choice xmlns:v="urn:schemas-microsoft-com:vml" Requires="v">
                <p:oleObj spid="_x0000_s14363" name="Document" r:id="rId4" imgW="7052640" imgH="9005693" progId="Word.Document.12">
                  <p:embed/>
                </p:oleObj>
              </mc:Choice>
              <mc:Fallback>
                <p:oleObj name="Document" r:id="rId4" imgW="7052640" imgH="9005693" progId="Word.Document.12">
                  <p:embed/>
                  <p:pic>
                    <p:nvPicPr>
                      <p:cNvPr id="11" name="Object 10">
                        <a:extLst>
                          <a:ext uri="{FF2B5EF4-FFF2-40B4-BE49-F238E27FC236}">
                            <a16:creationId xmlns:a16="http://schemas.microsoft.com/office/drawing/2014/main" id="{2FE377C4-56BC-4783-9BAF-F36C654D8424}"/>
                          </a:ext>
                        </a:extLst>
                      </p:cNvPr>
                      <p:cNvPicPr/>
                      <p:nvPr/>
                    </p:nvPicPr>
                    <p:blipFill>
                      <a:blip r:embed="rId5"/>
                      <a:stretch>
                        <a:fillRect/>
                      </a:stretch>
                    </p:blipFill>
                    <p:spPr>
                      <a:xfrm>
                        <a:off x="76200" y="158354"/>
                        <a:ext cx="4642957" cy="6541292"/>
                      </a:xfrm>
                      <a:prstGeom prst="rect">
                        <a:avLst/>
                      </a:prstGeom>
                    </p:spPr>
                  </p:pic>
                </p:oleObj>
              </mc:Fallback>
            </mc:AlternateContent>
          </a:graphicData>
        </a:graphic>
      </p:graphicFrame>
    </p:spTree>
    <p:extLst>
      <p:ext uri="{BB962C8B-B14F-4D97-AF65-F5344CB8AC3E}">
        <p14:creationId xmlns:p14="http://schemas.microsoft.com/office/powerpoint/2010/main" val="314146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605" y="5769864"/>
            <a:ext cx="2983992" cy="935736"/>
          </a:xfrm>
          <a:prstGeom prst="rect">
            <a:avLst/>
          </a:prstGeom>
        </p:spPr>
      </p:pic>
      <p:sp>
        <p:nvSpPr>
          <p:cNvPr id="9" name="TextBox 8"/>
          <p:cNvSpPr txBox="1"/>
          <p:nvPr/>
        </p:nvSpPr>
        <p:spPr>
          <a:xfrm>
            <a:off x="533399" y="2667000"/>
            <a:ext cx="8229601"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a:t>Deducting the cost of a capital asset over its useful life (or recovery period as defined by U.S. Treasury Regulations)</a:t>
            </a:r>
          </a:p>
          <a:p>
            <a:pPr marL="285750" indent="-285750">
              <a:buFont typeface="Wingdings" panose="05000000000000000000" pitchFamily="2" charset="2"/>
              <a:buChar char="ü"/>
            </a:pPr>
            <a:r>
              <a:rPr lang="en-US" dirty="0">
                <a:solidFill>
                  <a:srgbClr val="FF0000"/>
                </a:solidFill>
              </a:rPr>
              <a:t>Don’t forget possible mandatory bonus depreciation!</a:t>
            </a:r>
          </a:p>
        </p:txBody>
      </p:sp>
      <p:sp>
        <p:nvSpPr>
          <p:cNvPr id="10" name="TextBox 9"/>
          <p:cNvSpPr txBox="1"/>
          <p:nvPr/>
        </p:nvSpPr>
        <p:spPr>
          <a:xfrm>
            <a:off x="1905000" y="3778746"/>
            <a:ext cx="5614037" cy="461665"/>
          </a:xfrm>
          <a:prstGeom prst="rect">
            <a:avLst/>
          </a:prstGeom>
          <a:noFill/>
        </p:spPr>
        <p:txBody>
          <a:bodyPr wrap="none" rtlCol="0">
            <a:spAutoFit/>
          </a:bodyPr>
          <a:lstStyle/>
          <a:p>
            <a:r>
              <a:rPr lang="en-US" sz="2400" b="1" dirty="0">
                <a:solidFill>
                  <a:schemeClr val="tx1">
                    <a:lumMod val="95000"/>
                  </a:schemeClr>
                </a:solidFill>
              </a:rPr>
              <a:t>How Do You Calculate Depreciation?</a:t>
            </a:r>
          </a:p>
        </p:txBody>
      </p:sp>
      <p:sp>
        <p:nvSpPr>
          <p:cNvPr id="11" name="TextBox 10"/>
          <p:cNvSpPr txBox="1"/>
          <p:nvPr/>
        </p:nvSpPr>
        <p:spPr>
          <a:xfrm>
            <a:off x="1905000" y="4265474"/>
            <a:ext cx="4876800" cy="1477328"/>
          </a:xfrm>
          <a:prstGeom prst="rect">
            <a:avLst/>
          </a:prstGeom>
          <a:noFill/>
        </p:spPr>
        <p:txBody>
          <a:bodyPr wrap="square" rtlCol="0">
            <a:spAutoFit/>
          </a:bodyPr>
          <a:lstStyle/>
          <a:p>
            <a:pPr algn="ctr"/>
            <a:r>
              <a:rPr lang="en-US" sz="2400" dirty="0">
                <a:solidFill>
                  <a:srgbClr val="0070C0"/>
                </a:solidFill>
              </a:rPr>
              <a:t>Depreciable Basis</a:t>
            </a:r>
          </a:p>
          <a:p>
            <a:pPr algn="ctr"/>
            <a:r>
              <a:rPr lang="en-US" sz="2400" dirty="0">
                <a:solidFill>
                  <a:srgbClr val="EE4612"/>
                </a:solidFill>
              </a:rPr>
              <a:t>divided by</a:t>
            </a:r>
          </a:p>
          <a:p>
            <a:pPr algn="ctr"/>
            <a:r>
              <a:rPr lang="en-US" sz="2400" dirty="0">
                <a:solidFill>
                  <a:srgbClr val="0070C0"/>
                </a:solidFill>
              </a:rPr>
              <a:t>Recovery Period</a:t>
            </a:r>
          </a:p>
          <a:p>
            <a:pPr algn="ctr"/>
            <a:r>
              <a:rPr lang="en-US" dirty="0">
                <a:solidFill>
                  <a:srgbClr val="0070C0"/>
                </a:solidFill>
              </a:rPr>
              <a:t>(apply convention based on asset class)</a:t>
            </a:r>
          </a:p>
        </p:txBody>
      </p:sp>
      <p:sp>
        <p:nvSpPr>
          <p:cNvPr id="5" name="Slide Number Placeholder 4"/>
          <p:cNvSpPr>
            <a:spLocks noGrp="1"/>
          </p:cNvSpPr>
          <p:nvPr>
            <p:ph type="sldNum" sz="quarter" idx="12"/>
          </p:nvPr>
        </p:nvSpPr>
        <p:spPr/>
        <p:txBody>
          <a:bodyPr/>
          <a:lstStyle/>
          <a:p>
            <a:fld id="{7F56EB79-833D-4BC0-854A-D241C38066C1}" type="slidenum">
              <a:rPr lang="en-US" smtClean="0"/>
              <a:t>14</a:t>
            </a:fld>
            <a:endParaRPr lang="en-US"/>
          </a:p>
        </p:txBody>
      </p:sp>
      <p:sp>
        <p:nvSpPr>
          <p:cNvPr id="12" name="TextBox 11"/>
          <p:cNvSpPr txBox="1"/>
          <p:nvPr/>
        </p:nvSpPr>
        <p:spPr>
          <a:xfrm>
            <a:off x="609601" y="769203"/>
            <a:ext cx="8153400" cy="830997"/>
          </a:xfrm>
          <a:prstGeom prst="rect">
            <a:avLst/>
          </a:prstGeom>
          <a:noFill/>
        </p:spPr>
        <p:txBody>
          <a:bodyPr wrap="square" rtlCol="0">
            <a:spAutoFit/>
          </a:bodyPr>
          <a:lstStyle/>
          <a:p>
            <a:pPr algn="ctr"/>
            <a:r>
              <a:rPr lang="en-US" sz="2400" b="1" dirty="0">
                <a:solidFill>
                  <a:srgbClr val="0070C0"/>
                </a:solidFill>
              </a:rPr>
              <a:t>If you must capitalize, then how do you recover what you paid?</a:t>
            </a:r>
          </a:p>
        </p:txBody>
      </p:sp>
      <p:sp>
        <p:nvSpPr>
          <p:cNvPr id="13" name="Title 2"/>
          <p:cNvSpPr txBox="1">
            <a:spLocks/>
          </p:cNvSpPr>
          <p:nvPr/>
        </p:nvSpPr>
        <p:spPr>
          <a:xfrm>
            <a:off x="457200" y="152400"/>
            <a:ext cx="8458200" cy="782057"/>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a:solidFill>
                  <a:srgbClr val="EE6612"/>
                </a:solidFill>
                <a:latin typeface="Calibri" panose="020F0502020204030204" pitchFamily="34" charset="0"/>
                <a:cs typeface="Times New Roman" panose="02020603050405020304" pitchFamily="18" charset="0"/>
              </a:rPr>
              <a:t>Capitalize Versus Expense: The TPR</a:t>
            </a:r>
          </a:p>
        </p:txBody>
      </p:sp>
      <p:sp>
        <p:nvSpPr>
          <p:cNvPr id="14" name="TextBox 13"/>
          <p:cNvSpPr txBox="1"/>
          <p:nvPr/>
        </p:nvSpPr>
        <p:spPr>
          <a:xfrm>
            <a:off x="1108203" y="1824335"/>
            <a:ext cx="6816597" cy="461665"/>
          </a:xfrm>
          <a:prstGeom prst="rect">
            <a:avLst/>
          </a:prstGeom>
          <a:noFill/>
          <a:ln w="38100">
            <a:solidFill>
              <a:srgbClr val="F75E09"/>
            </a:solidFill>
          </a:ln>
        </p:spPr>
        <p:txBody>
          <a:bodyPr wrap="square" rtlCol="0">
            <a:spAutoFit/>
            <a:scene3d>
              <a:camera prst="orthographicFront"/>
              <a:lightRig rig="threePt" dir="t"/>
            </a:scene3d>
            <a:sp3d extrusionH="57150">
              <a:bevelT w="38100" h="38100" prst="convex"/>
              <a:extrusionClr>
                <a:schemeClr val="accent3"/>
              </a:extrusionClr>
            </a:sp3d>
          </a:bodyPr>
          <a:lstStyle/>
          <a:p>
            <a:pPr algn="ctr"/>
            <a:r>
              <a:rPr lang="en-US" sz="2400" dirty="0">
                <a:solidFill>
                  <a:srgbClr val="0070C0"/>
                </a:solidFill>
              </a:rPr>
              <a:t>Line 18:  Depreciation Expense</a:t>
            </a:r>
          </a:p>
        </p:txBody>
      </p:sp>
    </p:spTree>
    <p:extLst>
      <p:ext uri="{BB962C8B-B14F-4D97-AF65-F5344CB8AC3E}">
        <p14:creationId xmlns:p14="http://schemas.microsoft.com/office/powerpoint/2010/main" val="20557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244025"/>
            <a:ext cx="6816597" cy="461665"/>
          </a:xfrm>
          <a:prstGeom prst="rect">
            <a:avLst/>
          </a:prstGeom>
          <a:noFill/>
          <a:ln w="38100">
            <a:solidFill>
              <a:srgbClr val="F75E09"/>
            </a:solidFill>
          </a:ln>
        </p:spPr>
        <p:txBody>
          <a:bodyPr wrap="square" rtlCol="0">
            <a:spAutoFit/>
            <a:scene3d>
              <a:camera prst="orthographicFront"/>
              <a:lightRig rig="threePt" dir="t"/>
            </a:scene3d>
            <a:sp3d extrusionH="57150">
              <a:bevelT w="38100" h="38100" prst="convex"/>
              <a:extrusionClr>
                <a:schemeClr val="accent3"/>
              </a:extrusionClr>
            </a:sp3d>
          </a:bodyPr>
          <a:lstStyle/>
          <a:p>
            <a:pPr algn="ctr"/>
            <a:r>
              <a:rPr lang="en-US" sz="2400" dirty="0">
                <a:solidFill>
                  <a:srgbClr val="0070C0"/>
                </a:solidFill>
              </a:rPr>
              <a:t>Line 18:  Depreciation Expense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605" y="5769864"/>
            <a:ext cx="2983992" cy="935736"/>
          </a:xfrm>
          <a:prstGeom prst="rect">
            <a:avLst/>
          </a:prstGeom>
        </p:spPr>
      </p:pic>
      <p:sp>
        <p:nvSpPr>
          <p:cNvPr id="5" name="TextBox 4"/>
          <p:cNvSpPr txBox="1"/>
          <p:nvPr/>
        </p:nvSpPr>
        <p:spPr>
          <a:xfrm>
            <a:off x="5638800" y="1981200"/>
            <a:ext cx="3200400" cy="830997"/>
          </a:xfrm>
          <a:prstGeom prst="rect">
            <a:avLst/>
          </a:prstGeom>
          <a:noFill/>
        </p:spPr>
        <p:txBody>
          <a:bodyPr wrap="square" rtlCol="0">
            <a:spAutoFit/>
          </a:bodyPr>
          <a:lstStyle/>
          <a:p>
            <a:r>
              <a:rPr lang="en-US" sz="2400" b="1" dirty="0">
                <a:solidFill>
                  <a:schemeClr val="tx1">
                    <a:lumMod val="95000"/>
                  </a:schemeClr>
                </a:solidFill>
              </a:rPr>
              <a:t>What is the Depreciable Basis?</a:t>
            </a:r>
          </a:p>
        </p:txBody>
      </p:sp>
      <p:graphicFrame>
        <p:nvGraphicFramePr>
          <p:cNvPr id="6" name="Object 5"/>
          <p:cNvGraphicFramePr>
            <a:graphicFrameLocks noChangeAspect="1"/>
          </p:cNvGraphicFramePr>
          <p:nvPr>
            <p:extLst>
              <p:ext uri="{D42A27DB-BD31-4B8C-83A1-F6EECF244321}">
                <p14:modId xmlns:p14="http://schemas.microsoft.com/office/powerpoint/2010/main" val="43565394"/>
              </p:ext>
            </p:extLst>
          </p:nvPr>
        </p:nvGraphicFramePr>
        <p:xfrm>
          <a:off x="533400" y="1705689"/>
          <a:ext cx="4572000" cy="5067379"/>
        </p:xfrm>
        <a:graphic>
          <a:graphicData uri="http://schemas.openxmlformats.org/presentationml/2006/ole">
            <mc:AlternateContent xmlns:mc="http://schemas.openxmlformats.org/markup-compatibility/2006">
              <mc:Choice xmlns:v="urn:schemas-microsoft-com:vml" Requires="v">
                <p:oleObj spid="_x0000_s10429" name="Acrobat Document" r:id="rId4" imgW="5668166" imgH="7380952" progId="AcroExch.Document.7">
                  <p:embed/>
                </p:oleObj>
              </mc:Choice>
              <mc:Fallback>
                <p:oleObj name="Acrobat Document" r:id="rId4" imgW="5668166" imgH="7380952"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05689"/>
                        <a:ext cx="4572000" cy="5067379"/>
                      </a:xfrm>
                      <a:prstGeom prst="rect">
                        <a:avLst/>
                      </a:prstGeom>
                      <a:noFill/>
                      <a:extLst/>
                    </p:spPr>
                  </p:pic>
                </p:oleObj>
              </mc:Fallback>
            </mc:AlternateContent>
          </a:graphicData>
        </a:graphic>
      </p:graphicFrame>
      <p:sp>
        <p:nvSpPr>
          <p:cNvPr id="7" name="Oval 6"/>
          <p:cNvSpPr/>
          <p:nvPr/>
        </p:nvSpPr>
        <p:spPr>
          <a:xfrm>
            <a:off x="2057978" y="4953000"/>
            <a:ext cx="1218622" cy="1738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4178" y="2895600"/>
            <a:ext cx="1371600"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0800000">
            <a:off x="2971801" y="2743200"/>
            <a:ext cx="990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124200" y="5181600"/>
            <a:ext cx="990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474672" y="4065474"/>
            <a:ext cx="3471078" cy="369332"/>
          </a:xfrm>
          <a:prstGeom prst="rect">
            <a:avLst/>
          </a:prstGeom>
          <a:noFill/>
        </p:spPr>
        <p:txBody>
          <a:bodyPr wrap="none" rtlCol="0">
            <a:spAutoFit/>
          </a:bodyPr>
          <a:lstStyle/>
          <a:p>
            <a:r>
              <a:rPr lang="en-US" b="1" dirty="0">
                <a:solidFill>
                  <a:srgbClr val="EE6612"/>
                </a:solidFill>
              </a:rPr>
              <a:t>Example:  Residential Rental</a:t>
            </a:r>
          </a:p>
        </p:txBody>
      </p:sp>
      <p:grpSp>
        <p:nvGrpSpPr>
          <p:cNvPr id="13" name="Group 12"/>
          <p:cNvGrpSpPr/>
          <p:nvPr/>
        </p:nvGrpSpPr>
        <p:grpSpPr>
          <a:xfrm>
            <a:off x="6477000" y="4191000"/>
            <a:ext cx="1981200" cy="1066800"/>
            <a:chOff x="2514600" y="5181600"/>
            <a:chExt cx="1981200" cy="1066800"/>
          </a:xfrm>
        </p:grpSpPr>
        <p:sp>
          <p:nvSpPr>
            <p:cNvPr id="14" name="TextBox 13"/>
            <p:cNvSpPr txBox="1"/>
            <p:nvPr/>
          </p:nvSpPr>
          <p:spPr>
            <a:xfrm>
              <a:off x="2590800" y="5218093"/>
              <a:ext cx="1905000" cy="954107"/>
            </a:xfrm>
            <a:prstGeom prst="rect">
              <a:avLst/>
            </a:prstGeom>
            <a:noFill/>
          </p:spPr>
          <p:txBody>
            <a:bodyPr wrap="square" rtlCol="0">
              <a:spAutoFit/>
            </a:bodyPr>
            <a:lstStyle/>
            <a:p>
              <a:r>
                <a:rPr lang="en-US" sz="1400" b="1" dirty="0">
                  <a:solidFill>
                    <a:schemeClr val="accent2"/>
                  </a:solidFill>
                </a:rPr>
                <a:t>Assume Adjusted Basis &lt; FMV at rental conversion date</a:t>
              </a:r>
            </a:p>
          </p:txBody>
        </p:sp>
        <p:sp>
          <p:nvSpPr>
            <p:cNvPr id="15" name="Rectangle 14"/>
            <p:cNvSpPr/>
            <p:nvPr/>
          </p:nvSpPr>
          <p:spPr>
            <a:xfrm>
              <a:off x="2514600" y="5181600"/>
              <a:ext cx="18288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p:cNvCxnSpPr/>
          <p:nvPr/>
        </p:nvCxnSpPr>
        <p:spPr>
          <a:xfrm rot="10800000">
            <a:off x="3124201" y="4876800"/>
            <a:ext cx="990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7F56EB79-833D-4BC0-854A-D241C38066C1}" type="slidenum">
              <a:rPr lang="en-US" smtClean="0"/>
              <a:t>15</a:t>
            </a:fld>
            <a:endParaRPr lang="en-US"/>
          </a:p>
        </p:txBody>
      </p:sp>
      <p:sp>
        <p:nvSpPr>
          <p:cNvPr id="18" name="Title 2"/>
          <p:cNvSpPr txBox="1">
            <a:spLocks/>
          </p:cNvSpPr>
          <p:nvPr/>
        </p:nvSpPr>
        <p:spPr>
          <a:xfrm>
            <a:off x="457200" y="152400"/>
            <a:ext cx="8458200" cy="782057"/>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a:solidFill>
                  <a:srgbClr val="EE6612"/>
                </a:solidFill>
                <a:latin typeface="Calibri" panose="020F0502020204030204" pitchFamily="34" charset="0"/>
                <a:cs typeface="Times New Roman" panose="02020603050405020304" pitchFamily="18" charset="0"/>
              </a:rPr>
              <a:t>Capitalize Versus Expense: The TPR</a:t>
            </a:r>
          </a:p>
        </p:txBody>
      </p:sp>
      <p:grpSp>
        <p:nvGrpSpPr>
          <p:cNvPr id="19" name="Group 18">
            <a:extLst>
              <a:ext uri="{FF2B5EF4-FFF2-40B4-BE49-F238E27FC236}">
                <a16:creationId xmlns:a16="http://schemas.microsoft.com/office/drawing/2014/main" id="{86BBB374-6B8D-4E17-B79E-76C201CF0761}"/>
              </a:ext>
            </a:extLst>
          </p:cNvPr>
          <p:cNvGrpSpPr/>
          <p:nvPr/>
        </p:nvGrpSpPr>
        <p:grpSpPr>
          <a:xfrm>
            <a:off x="2210378" y="5410200"/>
            <a:ext cx="4091353" cy="381000"/>
            <a:chOff x="2210378" y="5410200"/>
            <a:chExt cx="4091353" cy="381000"/>
          </a:xfrm>
        </p:grpSpPr>
        <p:sp>
          <p:nvSpPr>
            <p:cNvPr id="12" name="Rectangle 11"/>
            <p:cNvSpPr/>
            <p:nvPr/>
          </p:nvSpPr>
          <p:spPr>
            <a:xfrm>
              <a:off x="2210378" y="5410200"/>
              <a:ext cx="2057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E65C9C4-8351-4EF0-B919-88D4739C2A89}"/>
                </a:ext>
              </a:extLst>
            </p:cNvPr>
            <p:cNvSpPr txBox="1"/>
            <p:nvPr/>
          </p:nvSpPr>
          <p:spPr>
            <a:xfrm>
              <a:off x="4267200" y="5486400"/>
              <a:ext cx="2034531" cy="261610"/>
            </a:xfrm>
            <a:prstGeom prst="rect">
              <a:avLst/>
            </a:prstGeom>
            <a:noFill/>
          </p:spPr>
          <p:txBody>
            <a:bodyPr wrap="none" rtlCol="0">
              <a:spAutoFit/>
            </a:bodyPr>
            <a:lstStyle/>
            <a:p>
              <a:r>
                <a:rPr lang="en-US" sz="1100" dirty="0">
                  <a:solidFill>
                    <a:srgbClr val="EE6612"/>
                  </a:solidFill>
                </a:rPr>
                <a:t>Real estate tax assessment</a:t>
              </a:r>
            </a:p>
          </p:txBody>
        </p:sp>
      </p:grpSp>
    </p:spTree>
    <p:extLst>
      <p:ext uri="{BB962C8B-B14F-4D97-AF65-F5344CB8AC3E}">
        <p14:creationId xmlns:p14="http://schemas.microsoft.com/office/powerpoint/2010/main" val="9925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F66C99D-D939-4F80-B94C-AC940DFC73AD}"/>
              </a:ext>
            </a:extLst>
          </p:cNvPr>
          <p:cNvGrpSpPr/>
          <p:nvPr/>
        </p:nvGrpSpPr>
        <p:grpSpPr>
          <a:xfrm>
            <a:off x="466876" y="1676400"/>
            <a:ext cx="4333724" cy="4865132"/>
            <a:chOff x="466876" y="1676400"/>
            <a:chExt cx="4333724" cy="4865132"/>
          </a:xfrm>
        </p:grpSpPr>
        <p:graphicFrame>
          <p:nvGraphicFramePr>
            <p:cNvPr id="25" name="Object 24">
              <a:extLst>
                <a:ext uri="{FF2B5EF4-FFF2-40B4-BE49-F238E27FC236}">
                  <a16:creationId xmlns:a16="http://schemas.microsoft.com/office/drawing/2014/main" id="{68D3F927-CA1E-45C9-A636-B729470555FB}"/>
                </a:ext>
              </a:extLst>
            </p:cNvPr>
            <p:cNvGraphicFramePr>
              <a:graphicFrameLocks noChangeAspect="1"/>
            </p:cNvGraphicFramePr>
            <p:nvPr>
              <p:extLst>
                <p:ext uri="{D42A27DB-BD31-4B8C-83A1-F6EECF244321}">
                  <p14:modId xmlns:p14="http://schemas.microsoft.com/office/powerpoint/2010/main" val="44066387"/>
                </p:ext>
              </p:extLst>
            </p:nvPr>
          </p:nvGraphicFramePr>
          <p:xfrm>
            <a:off x="466876" y="1676400"/>
            <a:ext cx="4333724" cy="4847510"/>
          </p:xfrm>
          <a:graphic>
            <a:graphicData uri="http://schemas.openxmlformats.org/presentationml/2006/ole">
              <mc:AlternateContent xmlns:mc="http://schemas.openxmlformats.org/markup-compatibility/2006">
                <mc:Choice xmlns:v="urn:schemas-microsoft-com:vml" Requires="v">
                  <p:oleObj spid="_x0000_s11452" name="Document" r:id="rId3" imgW="7559533" imgH="9826565" progId="Word.Document.12">
                    <p:embed/>
                  </p:oleObj>
                </mc:Choice>
                <mc:Fallback>
                  <p:oleObj name="Document" r:id="rId3" imgW="7559533" imgH="9826565" progId="Word.Document.12">
                    <p:embed/>
                    <p:pic>
                      <p:nvPicPr>
                        <p:cNvPr id="0" name=""/>
                        <p:cNvPicPr/>
                        <p:nvPr/>
                      </p:nvPicPr>
                      <p:blipFill>
                        <a:blip r:embed="rId4"/>
                        <a:stretch>
                          <a:fillRect/>
                        </a:stretch>
                      </p:blipFill>
                      <p:spPr>
                        <a:xfrm>
                          <a:off x="466876" y="1676400"/>
                          <a:ext cx="4333724" cy="484751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33C7350F-F3F6-4017-96ED-1841A782E74B}"/>
                </a:ext>
              </a:extLst>
            </p:cNvPr>
            <p:cNvSpPr txBox="1"/>
            <p:nvPr/>
          </p:nvSpPr>
          <p:spPr>
            <a:xfrm>
              <a:off x="990600" y="6172200"/>
              <a:ext cx="1931939" cy="369332"/>
            </a:xfrm>
            <a:prstGeom prst="rect">
              <a:avLst/>
            </a:prstGeom>
            <a:noFill/>
          </p:spPr>
          <p:txBody>
            <a:bodyPr wrap="none" rtlCol="0">
              <a:spAutoFit/>
            </a:bodyPr>
            <a:lstStyle/>
            <a:p>
              <a:r>
                <a:rPr lang="en-US" b="1" dirty="0">
                  <a:solidFill>
                    <a:srgbClr val="F75E09"/>
                  </a:solidFill>
                </a:rPr>
                <a:t>Publication 527</a:t>
              </a:r>
            </a:p>
          </p:txBody>
        </p:sp>
      </p:grpSp>
      <p:sp>
        <p:nvSpPr>
          <p:cNvPr id="3" name="TextBox 2"/>
          <p:cNvSpPr txBox="1"/>
          <p:nvPr/>
        </p:nvSpPr>
        <p:spPr>
          <a:xfrm>
            <a:off x="533400" y="1244025"/>
            <a:ext cx="6816597" cy="461665"/>
          </a:xfrm>
          <a:prstGeom prst="rect">
            <a:avLst/>
          </a:prstGeom>
          <a:noFill/>
          <a:ln w="38100">
            <a:solidFill>
              <a:srgbClr val="F75E09"/>
            </a:solidFill>
          </a:ln>
        </p:spPr>
        <p:txBody>
          <a:bodyPr wrap="square" rtlCol="0">
            <a:spAutoFit/>
            <a:scene3d>
              <a:camera prst="orthographicFront"/>
              <a:lightRig rig="threePt" dir="t"/>
            </a:scene3d>
            <a:sp3d extrusionH="57150">
              <a:bevelT w="38100" h="38100" prst="convex"/>
              <a:extrusionClr>
                <a:schemeClr val="accent3"/>
              </a:extrusionClr>
            </a:sp3d>
          </a:bodyPr>
          <a:lstStyle/>
          <a:p>
            <a:pPr algn="ctr"/>
            <a:r>
              <a:rPr lang="en-US" sz="2400" dirty="0">
                <a:solidFill>
                  <a:srgbClr val="0070C0"/>
                </a:solidFill>
              </a:rPr>
              <a:t>Line 18:  Depreciation Expense</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8605" y="5769864"/>
            <a:ext cx="2983992" cy="935736"/>
          </a:xfrm>
          <a:prstGeom prst="rect">
            <a:avLst/>
          </a:prstGeom>
        </p:spPr>
      </p:pic>
      <p:grpSp>
        <p:nvGrpSpPr>
          <p:cNvPr id="22" name="Group 21">
            <a:extLst>
              <a:ext uri="{FF2B5EF4-FFF2-40B4-BE49-F238E27FC236}">
                <a16:creationId xmlns:a16="http://schemas.microsoft.com/office/drawing/2014/main" id="{2EC9B78B-EE44-40D6-A08F-FECD06C26B2D}"/>
              </a:ext>
            </a:extLst>
          </p:cNvPr>
          <p:cNvGrpSpPr/>
          <p:nvPr/>
        </p:nvGrpSpPr>
        <p:grpSpPr>
          <a:xfrm>
            <a:off x="2514600" y="4267200"/>
            <a:ext cx="2819400" cy="1447800"/>
            <a:chOff x="2819400" y="4648200"/>
            <a:chExt cx="2819400" cy="1447800"/>
          </a:xfrm>
        </p:grpSpPr>
        <p:sp>
          <p:nvSpPr>
            <p:cNvPr id="9" name="Rectangle 8"/>
            <p:cNvSpPr/>
            <p:nvPr/>
          </p:nvSpPr>
          <p:spPr>
            <a:xfrm>
              <a:off x="3733800" y="4648200"/>
              <a:ext cx="348343" cy="1447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819400" y="5181600"/>
              <a:ext cx="870857"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0" y="4876800"/>
              <a:ext cx="577448" cy="369332"/>
            </a:xfrm>
            <a:prstGeom prst="rect">
              <a:avLst/>
            </a:prstGeom>
            <a:noFill/>
          </p:spPr>
          <p:txBody>
            <a:bodyPr wrap="none" rtlCol="0">
              <a:spAutoFit/>
            </a:bodyPr>
            <a:lstStyle/>
            <a:p>
              <a:r>
                <a:rPr lang="en-US" dirty="0">
                  <a:solidFill>
                    <a:srgbClr val="0070C0"/>
                  </a:solidFill>
                </a:rPr>
                <a:t>US</a:t>
              </a:r>
            </a:p>
          </p:txBody>
        </p:sp>
        <p:sp>
          <p:nvSpPr>
            <p:cNvPr id="13" name="Rectangle 12"/>
            <p:cNvSpPr/>
            <p:nvPr/>
          </p:nvSpPr>
          <p:spPr>
            <a:xfrm>
              <a:off x="4223657" y="4648200"/>
              <a:ext cx="348343" cy="1447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10800000" flipV="1">
              <a:off x="4626429" y="5334000"/>
              <a:ext cx="783771" cy="3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75112" y="5029200"/>
              <a:ext cx="1163688" cy="646331"/>
            </a:xfrm>
            <a:prstGeom prst="rect">
              <a:avLst/>
            </a:prstGeom>
            <a:noFill/>
          </p:spPr>
          <p:txBody>
            <a:bodyPr wrap="none" rtlCol="0">
              <a:spAutoFit/>
            </a:bodyPr>
            <a:lstStyle/>
            <a:p>
              <a:pPr algn="ctr"/>
              <a:r>
                <a:rPr lang="en-US" dirty="0">
                  <a:solidFill>
                    <a:srgbClr val="0070C0"/>
                  </a:solidFill>
                </a:rPr>
                <a:t>Outside</a:t>
              </a:r>
            </a:p>
            <a:p>
              <a:pPr algn="ctr"/>
              <a:r>
                <a:rPr lang="en-US" dirty="0">
                  <a:solidFill>
                    <a:srgbClr val="0070C0"/>
                  </a:solidFill>
                </a:rPr>
                <a:t>US</a:t>
              </a:r>
            </a:p>
          </p:txBody>
        </p:sp>
      </p:grpSp>
      <p:sp>
        <p:nvSpPr>
          <p:cNvPr id="16" name="TextBox 15"/>
          <p:cNvSpPr txBox="1"/>
          <p:nvPr/>
        </p:nvSpPr>
        <p:spPr>
          <a:xfrm>
            <a:off x="5334000" y="2133600"/>
            <a:ext cx="3757246" cy="830997"/>
          </a:xfrm>
          <a:prstGeom prst="rect">
            <a:avLst/>
          </a:prstGeom>
          <a:noFill/>
        </p:spPr>
        <p:txBody>
          <a:bodyPr wrap="square" rtlCol="0">
            <a:spAutoFit/>
          </a:bodyPr>
          <a:lstStyle/>
          <a:p>
            <a:r>
              <a:rPr lang="en-US" sz="2400" b="1" dirty="0">
                <a:solidFill>
                  <a:schemeClr val="tx1">
                    <a:lumMod val="95000"/>
                  </a:schemeClr>
                </a:solidFill>
              </a:rPr>
              <a:t>What is the Recovery Period?</a:t>
            </a:r>
          </a:p>
        </p:txBody>
      </p:sp>
      <p:sp>
        <p:nvSpPr>
          <p:cNvPr id="17" name="Slide Number Placeholder 16"/>
          <p:cNvSpPr>
            <a:spLocks noGrp="1"/>
          </p:cNvSpPr>
          <p:nvPr>
            <p:ph type="sldNum" sz="quarter" idx="12"/>
          </p:nvPr>
        </p:nvSpPr>
        <p:spPr/>
        <p:txBody>
          <a:bodyPr/>
          <a:lstStyle/>
          <a:p>
            <a:fld id="{7F56EB79-833D-4BC0-854A-D241C38066C1}" type="slidenum">
              <a:rPr lang="en-US" smtClean="0"/>
              <a:t>16</a:t>
            </a:fld>
            <a:endParaRPr lang="en-US"/>
          </a:p>
        </p:txBody>
      </p:sp>
      <p:sp>
        <p:nvSpPr>
          <p:cNvPr id="18" name="Title 2"/>
          <p:cNvSpPr txBox="1">
            <a:spLocks/>
          </p:cNvSpPr>
          <p:nvPr/>
        </p:nvSpPr>
        <p:spPr>
          <a:xfrm>
            <a:off x="457200" y="152400"/>
            <a:ext cx="8458200" cy="782057"/>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a:solidFill>
                  <a:srgbClr val="EE6612"/>
                </a:solidFill>
                <a:latin typeface="Calibri" panose="020F0502020204030204" pitchFamily="34" charset="0"/>
                <a:cs typeface="Times New Roman" panose="02020603050405020304" pitchFamily="18" charset="0"/>
              </a:rPr>
              <a:t>Capitalize Versus Expense: The TPR</a:t>
            </a:r>
          </a:p>
        </p:txBody>
      </p:sp>
      <p:grpSp>
        <p:nvGrpSpPr>
          <p:cNvPr id="2" name="Group 1"/>
          <p:cNvGrpSpPr/>
          <p:nvPr/>
        </p:nvGrpSpPr>
        <p:grpSpPr>
          <a:xfrm>
            <a:off x="5867400" y="3276600"/>
            <a:ext cx="1981200" cy="1066800"/>
            <a:chOff x="6477000" y="4191000"/>
            <a:chExt cx="1981200" cy="1066800"/>
          </a:xfrm>
        </p:grpSpPr>
        <p:sp>
          <p:nvSpPr>
            <p:cNvPr id="20" name="TextBox 19"/>
            <p:cNvSpPr txBox="1"/>
            <p:nvPr/>
          </p:nvSpPr>
          <p:spPr>
            <a:xfrm>
              <a:off x="6553200" y="4227493"/>
              <a:ext cx="1905000" cy="954107"/>
            </a:xfrm>
            <a:prstGeom prst="rect">
              <a:avLst/>
            </a:prstGeom>
            <a:noFill/>
          </p:spPr>
          <p:txBody>
            <a:bodyPr wrap="square" rtlCol="0">
              <a:spAutoFit/>
            </a:bodyPr>
            <a:lstStyle/>
            <a:p>
              <a:r>
                <a:rPr lang="en-US" sz="1400" b="1" dirty="0">
                  <a:solidFill>
                    <a:schemeClr val="accent2"/>
                  </a:solidFill>
                </a:rPr>
                <a:t>Overseas rental ADS changes to 30 years beg. 2018 under new law</a:t>
              </a:r>
            </a:p>
          </p:txBody>
        </p:sp>
        <p:sp>
          <p:nvSpPr>
            <p:cNvPr id="21" name="Rectangle 20"/>
            <p:cNvSpPr/>
            <p:nvPr/>
          </p:nvSpPr>
          <p:spPr>
            <a:xfrm>
              <a:off x="6477000" y="4191000"/>
              <a:ext cx="18288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345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605" y="5943600"/>
            <a:ext cx="2983992" cy="935736"/>
          </a:xfrm>
          <a:prstGeom prst="rect">
            <a:avLst/>
          </a:prstGeom>
        </p:spPr>
      </p:pic>
      <p:grpSp>
        <p:nvGrpSpPr>
          <p:cNvPr id="38" name="Group 37"/>
          <p:cNvGrpSpPr/>
          <p:nvPr/>
        </p:nvGrpSpPr>
        <p:grpSpPr>
          <a:xfrm>
            <a:off x="2438400" y="2973388"/>
            <a:ext cx="4003593" cy="1446212"/>
            <a:chOff x="5791200" y="2514600"/>
            <a:chExt cx="4003593" cy="1446212"/>
          </a:xfrm>
        </p:grpSpPr>
        <p:sp>
          <p:nvSpPr>
            <p:cNvPr id="39" name="Rectangle 38"/>
            <p:cNvSpPr/>
            <p:nvPr/>
          </p:nvSpPr>
          <p:spPr>
            <a:xfrm>
              <a:off x="5791200" y="2514600"/>
              <a:ext cx="609600" cy="144621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0000"/>
                  </a:solidFill>
                </a:ln>
              </a:endParaRPr>
            </a:p>
          </p:txBody>
        </p:sp>
        <p:cxnSp>
          <p:nvCxnSpPr>
            <p:cNvPr id="40" name="Straight Arrow Connector 39"/>
            <p:cNvCxnSpPr/>
            <p:nvPr/>
          </p:nvCxnSpPr>
          <p:spPr>
            <a:xfrm rot="10800000">
              <a:off x="6477000" y="3429000"/>
              <a:ext cx="2133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553200" y="3166646"/>
              <a:ext cx="3241593" cy="338554"/>
            </a:xfrm>
            <a:prstGeom prst="rect">
              <a:avLst/>
            </a:prstGeom>
            <a:noFill/>
          </p:spPr>
          <p:txBody>
            <a:bodyPr wrap="none" rtlCol="0">
              <a:spAutoFit/>
            </a:bodyPr>
            <a:lstStyle/>
            <a:p>
              <a:r>
                <a:rPr lang="en-US" sz="1600" b="1" dirty="0">
                  <a:solidFill>
                    <a:srgbClr val="0070C0"/>
                  </a:solidFill>
                </a:rPr>
                <a:t>Currently Deductible Expenses</a:t>
              </a:r>
            </a:p>
          </p:txBody>
        </p:sp>
      </p:grpSp>
      <p:sp>
        <p:nvSpPr>
          <p:cNvPr id="2" name="Slide Number Placeholder 1"/>
          <p:cNvSpPr>
            <a:spLocks noGrp="1"/>
          </p:cNvSpPr>
          <p:nvPr>
            <p:ph type="sldNum" sz="quarter" idx="12"/>
          </p:nvPr>
        </p:nvSpPr>
        <p:spPr/>
        <p:txBody>
          <a:bodyPr/>
          <a:lstStyle/>
          <a:p>
            <a:fld id="{7F56EB79-833D-4BC0-854A-D241C38066C1}" type="slidenum">
              <a:rPr lang="en-US" smtClean="0"/>
              <a:t>17</a:t>
            </a:fld>
            <a:endParaRPr lang="en-US"/>
          </a:p>
        </p:txBody>
      </p:sp>
      <p:sp>
        <p:nvSpPr>
          <p:cNvPr id="21" name="TextBox 20"/>
          <p:cNvSpPr txBox="1"/>
          <p:nvPr/>
        </p:nvSpPr>
        <p:spPr>
          <a:xfrm>
            <a:off x="5397961" y="1712893"/>
            <a:ext cx="3669839" cy="954107"/>
          </a:xfrm>
          <a:prstGeom prst="rect">
            <a:avLst/>
          </a:prstGeom>
          <a:noFill/>
          <a:ln w="38100">
            <a:solidFill>
              <a:srgbClr val="F75E09"/>
            </a:solidFill>
          </a:ln>
        </p:spPr>
        <p:txBody>
          <a:bodyPr wrap="square" rtlCol="0">
            <a:spAutoFit/>
            <a:scene3d>
              <a:camera prst="orthographicFront"/>
              <a:lightRig rig="threePt" dir="t"/>
            </a:scene3d>
            <a:sp3d extrusionH="57150">
              <a:bevelT w="38100" h="38100" prst="convex"/>
              <a:extrusionClr>
                <a:schemeClr val="accent3"/>
              </a:extrusionClr>
            </a:sp3d>
          </a:bodyPr>
          <a:lstStyle/>
          <a:p>
            <a:pPr algn="ctr"/>
            <a:r>
              <a:rPr lang="en-US" sz="2800" dirty="0">
                <a:solidFill>
                  <a:srgbClr val="0070C0"/>
                </a:solidFill>
              </a:rPr>
              <a:t>Capitalize Versus Expense</a:t>
            </a:r>
          </a:p>
        </p:txBody>
      </p:sp>
      <p:graphicFrame>
        <p:nvGraphicFramePr>
          <p:cNvPr id="10" name="Object 9">
            <a:extLst>
              <a:ext uri="{FF2B5EF4-FFF2-40B4-BE49-F238E27FC236}">
                <a16:creationId xmlns:a16="http://schemas.microsoft.com/office/drawing/2014/main" id="{B815DB98-E8CE-4EF9-9B83-E5E653E729B5}"/>
              </a:ext>
            </a:extLst>
          </p:cNvPr>
          <p:cNvGraphicFramePr>
            <a:graphicFrameLocks noChangeAspect="1"/>
          </p:cNvGraphicFramePr>
          <p:nvPr>
            <p:extLst>
              <p:ext uri="{D42A27DB-BD31-4B8C-83A1-F6EECF244321}">
                <p14:modId xmlns:p14="http://schemas.microsoft.com/office/powerpoint/2010/main" val="1005885171"/>
              </p:ext>
            </p:extLst>
          </p:nvPr>
        </p:nvGraphicFramePr>
        <p:xfrm>
          <a:off x="76200" y="158354"/>
          <a:ext cx="4642957" cy="6541292"/>
        </p:xfrm>
        <a:graphic>
          <a:graphicData uri="http://schemas.openxmlformats.org/presentationml/2006/ole">
            <mc:AlternateContent xmlns:mc="http://schemas.openxmlformats.org/markup-compatibility/2006">
              <mc:Choice xmlns:v="urn:schemas-microsoft-com:vml" Requires="v">
                <p:oleObj spid="_x0000_s15383" name="Document" r:id="rId4" imgW="7052640" imgH="9005693" progId="Word.Document.12">
                  <p:embed/>
                </p:oleObj>
              </mc:Choice>
              <mc:Fallback>
                <p:oleObj name="Document" r:id="rId4" imgW="7052640" imgH="9005693" progId="Word.Document.12">
                  <p:embed/>
                  <p:pic>
                    <p:nvPicPr>
                      <p:cNvPr id="11" name="Object 10">
                        <a:extLst>
                          <a:ext uri="{FF2B5EF4-FFF2-40B4-BE49-F238E27FC236}">
                            <a16:creationId xmlns:a16="http://schemas.microsoft.com/office/drawing/2014/main" id="{9F7AC53C-A594-4722-82F0-76EFC37C110D}"/>
                          </a:ext>
                        </a:extLst>
                      </p:cNvPr>
                      <p:cNvPicPr/>
                      <p:nvPr/>
                    </p:nvPicPr>
                    <p:blipFill>
                      <a:blip r:embed="rId5"/>
                      <a:stretch>
                        <a:fillRect/>
                      </a:stretch>
                    </p:blipFill>
                    <p:spPr>
                      <a:xfrm>
                        <a:off x="76200" y="158354"/>
                        <a:ext cx="4642957" cy="6541292"/>
                      </a:xfrm>
                      <a:prstGeom prst="rect">
                        <a:avLst/>
                      </a:prstGeom>
                    </p:spPr>
                  </p:pic>
                </p:oleObj>
              </mc:Fallback>
            </mc:AlternateContent>
          </a:graphicData>
        </a:graphic>
      </p:graphicFrame>
    </p:spTree>
    <p:extLst>
      <p:ext uri="{BB962C8B-B14F-4D97-AF65-F5344CB8AC3E}">
        <p14:creationId xmlns:p14="http://schemas.microsoft.com/office/powerpoint/2010/main" val="2537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605" y="5769864"/>
            <a:ext cx="2983992" cy="935736"/>
          </a:xfrm>
          <a:prstGeom prst="rect">
            <a:avLst/>
          </a:prstGeom>
        </p:spPr>
      </p:pic>
      <p:sp>
        <p:nvSpPr>
          <p:cNvPr id="9" name="TextBox 8"/>
          <p:cNvSpPr txBox="1"/>
          <p:nvPr/>
        </p:nvSpPr>
        <p:spPr>
          <a:xfrm>
            <a:off x="914400" y="1585079"/>
            <a:ext cx="6934200" cy="3416320"/>
          </a:xfrm>
          <a:prstGeom prst="rect">
            <a:avLst/>
          </a:prstGeom>
          <a:noFill/>
        </p:spPr>
        <p:txBody>
          <a:bodyPr wrap="square" rtlCol="0">
            <a:spAutoFit/>
          </a:bodyPr>
          <a:lstStyle/>
          <a:p>
            <a:pPr marL="63500" indent="-63500">
              <a:buClr>
                <a:srgbClr val="EE4612"/>
              </a:buClr>
              <a:buFont typeface="Wingdings" pitchFamily="2" charset="2"/>
              <a:buChar char="ü"/>
            </a:pPr>
            <a:r>
              <a:rPr lang="en-US" dirty="0"/>
              <a:t> Mortgage Interest</a:t>
            </a:r>
          </a:p>
          <a:p>
            <a:pPr marL="63500" indent="-63500">
              <a:buClr>
                <a:srgbClr val="EE4612"/>
              </a:buClr>
              <a:buFont typeface="Wingdings" pitchFamily="2" charset="2"/>
              <a:buChar char="ü"/>
            </a:pPr>
            <a:r>
              <a:rPr lang="en-US" dirty="0"/>
              <a:t> Real Estate Taxes </a:t>
            </a:r>
          </a:p>
          <a:p>
            <a:pPr marL="63500" indent="-63500">
              <a:buClr>
                <a:srgbClr val="EE4612"/>
              </a:buClr>
              <a:buFont typeface="Wingdings" pitchFamily="2" charset="2"/>
              <a:buChar char="ü"/>
            </a:pPr>
            <a:r>
              <a:rPr lang="en-US" dirty="0"/>
              <a:t> Non-capitalized Repairs (</a:t>
            </a:r>
            <a:r>
              <a:rPr lang="en-US" i="1" dirty="0"/>
              <a:t>consider TPR requirements</a:t>
            </a:r>
            <a:r>
              <a:rPr lang="en-US" dirty="0"/>
              <a:t>)</a:t>
            </a:r>
          </a:p>
          <a:p>
            <a:pPr marL="63500" indent="-63500">
              <a:buClr>
                <a:srgbClr val="EE4612"/>
              </a:buClr>
              <a:buFont typeface="Wingdings" pitchFamily="2" charset="2"/>
              <a:buChar char="ü"/>
            </a:pPr>
            <a:r>
              <a:rPr lang="en-US" dirty="0"/>
              <a:t> Management Fees</a:t>
            </a:r>
          </a:p>
          <a:p>
            <a:pPr marL="63500" indent="-63500">
              <a:buClr>
                <a:srgbClr val="EE4612"/>
              </a:buClr>
              <a:buFont typeface="Wingdings" pitchFamily="2" charset="2"/>
              <a:buChar char="ü"/>
            </a:pPr>
            <a:r>
              <a:rPr lang="en-US" dirty="0"/>
              <a:t> Commissions</a:t>
            </a:r>
          </a:p>
          <a:p>
            <a:pPr marL="63500" indent="-63500">
              <a:buClr>
                <a:srgbClr val="EE4612"/>
              </a:buClr>
              <a:buFont typeface="Wingdings" pitchFamily="2" charset="2"/>
              <a:buChar char="ü"/>
            </a:pPr>
            <a:r>
              <a:rPr lang="en-US" dirty="0"/>
              <a:t> Insurance (in the year paid…not the policy period)</a:t>
            </a:r>
          </a:p>
          <a:p>
            <a:pPr marL="63500" indent="-63500">
              <a:buClr>
                <a:srgbClr val="EE4612"/>
              </a:buClr>
              <a:buFont typeface="Wingdings" pitchFamily="2" charset="2"/>
              <a:buChar char="ü"/>
            </a:pPr>
            <a:r>
              <a:rPr lang="en-US" dirty="0"/>
              <a:t> Tax Preparation Fees for Schedule E only</a:t>
            </a:r>
          </a:p>
          <a:p>
            <a:pPr marL="233363" indent="-233363">
              <a:buClr>
                <a:srgbClr val="EE4612"/>
              </a:buClr>
              <a:buFont typeface="Wingdings" pitchFamily="2" charset="2"/>
              <a:buChar char="ü"/>
            </a:pPr>
            <a:r>
              <a:rPr lang="en-US" dirty="0"/>
              <a:t>Asset Purchases Expensed Under the De </a:t>
            </a:r>
            <a:r>
              <a:rPr lang="en-US" dirty="0" err="1"/>
              <a:t>Minimis</a:t>
            </a:r>
            <a:r>
              <a:rPr lang="en-US" dirty="0"/>
              <a:t> Safe Harbor Election</a:t>
            </a:r>
          </a:p>
          <a:p>
            <a:pPr marL="287338" indent="-287338">
              <a:buClr>
                <a:srgbClr val="EE4612"/>
              </a:buClr>
              <a:buFont typeface="Wingdings" pitchFamily="2" charset="2"/>
              <a:buChar char="ü"/>
            </a:pPr>
            <a:r>
              <a:rPr lang="en-US" dirty="0"/>
              <a:t>RABI Expenditures Expensed Under the Improvement Safe Harbor for Small Taxpayers With Buildings Election or Routine Maintenance Safe Harbor</a:t>
            </a:r>
          </a:p>
        </p:txBody>
      </p:sp>
      <p:sp>
        <p:nvSpPr>
          <p:cNvPr id="10" name="Slide Number Placeholder 9"/>
          <p:cNvSpPr>
            <a:spLocks noGrp="1"/>
          </p:cNvSpPr>
          <p:nvPr>
            <p:ph type="sldNum" sz="quarter" idx="12"/>
          </p:nvPr>
        </p:nvSpPr>
        <p:spPr/>
        <p:txBody>
          <a:bodyPr/>
          <a:lstStyle/>
          <a:p>
            <a:fld id="{7F56EB79-833D-4BC0-854A-D241C38066C1}" type="slidenum">
              <a:rPr lang="en-US" smtClean="0"/>
              <a:t>18</a:t>
            </a:fld>
            <a:endParaRPr lang="en-US"/>
          </a:p>
        </p:txBody>
      </p:sp>
      <p:sp>
        <p:nvSpPr>
          <p:cNvPr id="11" name="Title 2"/>
          <p:cNvSpPr txBox="1">
            <a:spLocks/>
          </p:cNvSpPr>
          <p:nvPr/>
        </p:nvSpPr>
        <p:spPr>
          <a:xfrm>
            <a:off x="457200" y="152400"/>
            <a:ext cx="8458200" cy="782057"/>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a:solidFill>
                  <a:srgbClr val="EE6612"/>
                </a:solidFill>
                <a:latin typeface="Calibri" panose="020F0502020204030204" pitchFamily="34" charset="0"/>
                <a:cs typeface="Times New Roman" panose="02020603050405020304" pitchFamily="18" charset="0"/>
              </a:rPr>
              <a:t>Capitalize Versus Expense: The TPR</a:t>
            </a:r>
            <a:endParaRPr lang="en-US" sz="3200" dirty="0">
              <a:solidFill>
                <a:srgbClr val="EE6612"/>
              </a:solidFill>
              <a:latin typeface="Calibri" panose="020F0502020204030204" pitchFamily="34" charset="0"/>
              <a:cs typeface="Times New Roman" panose="02020603050405020304" pitchFamily="18" charset="0"/>
            </a:endParaRPr>
          </a:p>
        </p:txBody>
      </p:sp>
      <p:sp>
        <p:nvSpPr>
          <p:cNvPr id="12" name="TextBox 11"/>
          <p:cNvSpPr txBox="1"/>
          <p:nvPr/>
        </p:nvSpPr>
        <p:spPr>
          <a:xfrm>
            <a:off x="0" y="895290"/>
            <a:ext cx="7315200" cy="400110"/>
          </a:xfrm>
          <a:prstGeom prst="rect">
            <a:avLst/>
          </a:prstGeom>
          <a:noFill/>
        </p:spPr>
        <p:txBody>
          <a:bodyPr wrap="square" rtlCol="0">
            <a:spAutoFit/>
          </a:bodyPr>
          <a:lstStyle/>
          <a:p>
            <a:pPr algn="ctr"/>
            <a:r>
              <a:rPr lang="en-US" sz="2000" dirty="0">
                <a:solidFill>
                  <a:srgbClr val="0070C0"/>
                </a:solidFill>
              </a:rPr>
              <a:t>Examples of Currently Deductible Expenses</a:t>
            </a:r>
          </a:p>
        </p:txBody>
      </p:sp>
    </p:spTree>
    <p:extLst>
      <p:ext uri="{BB962C8B-B14F-4D97-AF65-F5344CB8AC3E}">
        <p14:creationId xmlns:p14="http://schemas.microsoft.com/office/powerpoint/2010/main" val="38786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799"/>
            <a:ext cx="8534400" cy="3886201"/>
          </a:xfrm>
        </p:spPr>
        <p:txBody>
          <a:bodyPr>
            <a:noAutofit/>
          </a:bodyPr>
          <a:lstStyle/>
          <a:p>
            <a:r>
              <a:rPr lang="en-US" sz="2000" dirty="0">
                <a:cs typeface="Times New Roman" panose="02020603050405020304" pitchFamily="18" charset="0"/>
              </a:rPr>
              <a:t>New Regulation (§1.1016-3):  “A taxpayer is not permitted to take advantage in a later year of the taxpayer’s prior failure to take any such allowance or the taxpayer’s taking an allowance plainly inadequate under the known facts in prior years.” </a:t>
            </a:r>
            <a:r>
              <a:rPr lang="en-US" sz="2000" b="1" i="1" dirty="0">
                <a:cs typeface="Times New Roman" panose="02020603050405020304" pitchFamily="18" charset="0"/>
              </a:rPr>
              <a:t>If  you capitalize something you should have expensed or vice versa, then the IRS can deny all past and future deductions under audit (i.e., use it or lose it).</a:t>
            </a:r>
          </a:p>
          <a:p>
            <a:r>
              <a:rPr lang="en-US" sz="2000" dirty="0">
                <a:cs typeface="Times New Roman" panose="02020603050405020304" pitchFamily="18" charset="0"/>
              </a:rPr>
              <a:t>You can still fix these issues if you aren’t yet under audit—usually requires Form 3115.</a:t>
            </a:r>
          </a:p>
          <a:p>
            <a:r>
              <a:rPr lang="en-US" sz="2000" dirty="0">
                <a:cs typeface="Times New Roman" panose="02020603050405020304" pitchFamily="18" charset="0"/>
              </a:rPr>
              <a:t>The IRS will only allow you to fix very specific situations if you are already under audit (e.g., wrong class life with negative 481(a) adjustment).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922264"/>
            <a:ext cx="2983992" cy="935736"/>
          </a:xfrm>
          <a:prstGeom prst="rect">
            <a:avLst/>
          </a:prstGeom>
        </p:spPr>
      </p:pic>
      <p:sp>
        <p:nvSpPr>
          <p:cNvPr id="5" name="Slide Number Placeholder 4"/>
          <p:cNvSpPr>
            <a:spLocks noGrp="1"/>
          </p:cNvSpPr>
          <p:nvPr>
            <p:ph type="sldNum" sz="quarter" idx="12"/>
          </p:nvPr>
        </p:nvSpPr>
        <p:spPr/>
        <p:txBody>
          <a:bodyPr/>
          <a:lstStyle/>
          <a:p>
            <a:fld id="{F000AEEC-3366-4594-8BB3-26D183443BA3}" type="slidenum">
              <a:rPr lang="en-US" smtClean="0"/>
              <a:t>19</a:t>
            </a:fld>
            <a:endParaRPr lang="en-US"/>
          </a:p>
        </p:txBody>
      </p:sp>
      <p:sp>
        <p:nvSpPr>
          <p:cNvPr id="7" name="Title 2"/>
          <p:cNvSpPr>
            <a:spLocks noGrp="1"/>
          </p:cNvSpPr>
          <p:nvPr>
            <p:ph type="title"/>
          </p:nvPr>
        </p:nvSpPr>
        <p:spPr>
          <a:xfrm>
            <a:off x="457200" y="152400"/>
            <a:ext cx="8458200" cy="782057"/>
          </a:xfrm>
        </p:spPr>
        <p:txBody>
          <a:bodyPr>
            <a:noAutofit/>
          </a:bodyPr>
          <a:lstStyle/>
          <a:p>
            <a:r>
              <a:rPr lang="en-US" sz="3200" dirty="0">
                <a:solidFill>
                  <a:srgbClr val="EE6612"/>
                </a:solidFill>
                <a:latin typeface="Calibri" panose="020F0502020204030204" pitchFamily="34" charset="0"/>
                <a:cs typeface="Times New Roman" panose="02020603050405020304" pitchFamily="18" charset="0"/>
              </a:rPr>
              <a:t>Capitalize Versus Expense: The TPR</a:t>
            </a:r>
          </a:p>
        </p:txBody>
      </p:sp>
      <p:sp>
        <p:nvSpPr>
          <p:cNvPr id="8" name="TextBox 7"/>
          <p:cNvSpPr txBox="1"/>
          <p:nvPr/>
        </p:nvSpPr>
        <p:spPr>
          <a:xfrm>
            <a:off x="762000" y="968514"/>
            <a:ext cx="7315200" cy="707886"/>
          </a:xfrm>
          <a:prstGeom prst="rect">
            <a:avLst/>
          </a:prstGeom>
          <a:noFill/>
        </p:spPr>
        <p:txBody>
          <a:bodyPr wrap="square" rtlCol="0">
            <a:spAutoFit/>
          </a:bodyPr>
          <a:lstStyle/>
          <a:p>
            <a:pPr algn="ctr"/>
            <a:r>
              <a:rPr lang="en-US" sz="2000" dirty="0">
                <a:solidFill>
                  <a:srgbClr val="0070C0"/>
                </a:solidFill>
              </a:rPr>
              <a:t>Why Is It Important to Get the Capitalize Versus Expense Decision Right?</a:t>
            </a:r>
          </a:p>
        </p:txBody>
      </p:sp>
    </p:spTree>
    <p:extLst>
      <p:ext uri="{BB962C8B-B14F-4D97-AF65-F5344CB8AC3E}">
        <p14:creationId xmlns:p14="http://schemas.microsoft.com/office/powerpoint/2010/main" val="336295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solidFill>
                  <a:srgbClr val="F75E09"/>
                </a:solidFill>
              </a:rPr>
              <a:t>About Your Presenter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008" y="5922264"/>
            <a:ext cx="2983992" cy="935736"/>
          </a:xfrm>
          <a:prstGeom prst="rect">
            <a:avLst/>
          </a:prstGeom>
        </p:spPr>
      </p:pic>
      <p:sp>
        <p:nvSpPr>
          <p:cNvPr id="4" name="TextBox 3"/>
          <p:cNvSpPr txBox="1"/>
          <p:nvPr/>
        </p:nvSpPr>
        <p:spPr>
          <a:xfrm>
            <a:off x="609600" y="1600200"/>
            <a:ext cx="7813357" cy="584775"/>
          </a:xfrm>
          <a:prstGeom prst="rect">
            <a:avLst/>
          </a:prstGeom>
          <a:noFill/>
        </p:spPr>
        <p:txBody>
          <a:bodyPr wrap="none" rtlCol="0">
            <a:spAutoFit/>
          </a:bodyPr>
          <a:lstStyle/>
          <a:p>
            <a:r>
              <a:rPr lang="en-US" sz="3200" b="1" dirty="0"/>
              <a:t>Christine </a:t>
            </a:r>
            <a:r>
              <a:rPr lang="en-US" sz="3200" b="1" dirty="0" err="1"/>
              <a:t>Elsea-Mandojana</a:t>
            </a:r>
            <a:r>
              <a:rPr lang="en-US" sz="3200" b="1" dirty="0"/>
              <a:t>, CPA, CFP</a:t>
            </a:r>
            <a:r>
              <a:rPr lang="en-US" sz="3200" b="1" baseline="30000" dirty="0"/>
              <a:t>®</a:t>
            </a:r>
          </a:p>
        </p:txBody>
      </p:sp>
      <p:sp>
        <p:nvSpPr>
          <p:cNvPr id="5" name="TextBox 4"/>
          <p:cNvSpPr txBox="1"/>
          <p:nvPr/>
        </p:nvSpPr>
        <p:spPr>
          <a:xfrm>
            <a:off x="304800" y="2590800"/>
            <a:ext cx="8839200" cy="3046988"/>
          </a:xfrm>
          <a:prstGeom prst="rect">
            <a:avLst/>
          </a:prstGeom>
          <a:noFill/>
        </p:spPr>
        <p:txBody>
          <a:bodyPr wrap="square" rtlCol="0">
            <a:spAutoFit/>
          </a:bodyPr>
          <a:lstStyle/>
          <a:p>
            <a:pPr marL="285750" indent="-285750">
              <a:buClr>
                <a:srgbClr val="F75E09"/>
              </a:buClr>
              <a:buFont typeface="Wingdings" pitchFamily="2" charset="2"/>
              <a:buChar char="ü"/>
            </a:pPr>
            <a:r>
              <a:rPr lang="en-US" sz="2400" b="1" dirty="0">
                <a:solidFill>
                  <a:srgbClr val="0070C0"/>
                </a:solidFill>
              </a:rPr>
              <a:t>Certified Public Accountant since 1996</a:t>
            </a:r>
          </a:p>
          <a:p>
            <a:pPr marL="285750" indent="-285750">
              <a:buClr>
                <a:srgbClr val="F75E09"/>
              </a:buClr>
              <a:buFont typeface="Wingdings" pitchFamily="2" charset="2"/>
              <a:buChar char="ü"/>
            </a:pPr>
            <a:r>
              <a:rPr lang="en-US" sz="2400" b="1" dirty="0">
                <a:solidFill>
                  <a:srgbClr val="0070C0"/>
                </a:solidFill>
              </a:rPr>
              <a:t>Certified Financial Planning Professional since 2010</a:t>
            </a:r>
          </a:p>
          <a:p>
            <a:pPr marL="285750" indent="-285750">
              <a:buClr>
                <a:srgbClr val="F75E09"/>
              </a:buClr>
              <a:buFont typeface="Wingdings" pitchFamily="2" charset="2"/>
              <a:buChar char="ü"/>
            </a:pPr>
            <a:r>
              <a:rPr lang="en-US" sz="2400" b="1" dirty="0">
                <a:solidFill>
                  <a:srgbClr val="0070C0"/>
                </a:solidFill>
              </a:rPr>
              <a:t>MS in Foreign Service/Business Diplomacy from Georgetown University, 1999</a:t>
            </a:r>
          </a:p>
          <a:p>
            <a:pPr marL="285750" indent="-285750">
              <a:buClr>
                <a:srgbClr val="F75E09"/>
              </a:buClr>
              <a:buFont typeface="Wingdings" pitchFamily="2" charset="2"/>
              <a:buChar char="ü"/>
            </a:pPr>
            <a:r>
              <a:rPr lang="en-US" sz="2400" b="1" dirty="0">
                <a:solidFill>
                  <a:srgbClr val="0070C0"/>
                </a:solidFill>
              </a:rPr>
              <a:t>KPMG, Arthur Andersen, financial services/non-profit </a:t>
            </a:r>
          </a:p>
          <a:p>
            <a:pPr marL="285750" indent="-285750">
              <a:buClr>
                <a:srgbClr val="F75E09"/>
              </a:buClr>
              <a:buFont typeface="Wingdings" pitchFamily="2" charset="2"/>
              <a:buChar char="ü"/>
            </a:pPr>
            <a:r>
              <a:rPr lang="en-US" sz="2400" b="1" dirty="0">
                <a:solidFill>
                  <a:srgbClr val="0070C0"/>
                </a:solidFill>
              </a:rPr>
              <a:t>U.S. expat tax and financial planning since 2006</a:t>
            </a:r>
          </a:p>
          <a:p>
            <a:pPr marL="285750" indent="-285750">
              <a:buClr>
                <a:srgbClr val="F75E09"/>
              </a:buClr>
              <a:buFont typeface="Wingdings" pitchFamily="2" charset="2"/>
              <a:buChar char="ü"/>
            </a:pPr>
            <a:r>
              <a:rPr lang="en-US" sz="2400" b="1" dirty="0">
                <a:solidFill>
                  <a:srgbClr val="0070C0"/>
                </a:solidFill>
              </a:rPr>
              <a:t>EFM since 2000:  The Philippines, Portugal, Peru, Colombia, DC, Spain, and Turkey starting August 2019</a:t>
            </a:r>
          </a:p>
        </p:txBody>
      </p:sp>
      <p:sp>
        <p:nvSpPr>
          <p:cNvPr id="6" name="Slide Number Placeholder 5"/>
          <p:cNvSpPr>
            <a:spLocks noGrp="1"/>
          </p:cNvSpPr>
          <p:nvPr>
            <p:ph type="sldNum" sz="quarter" idx="12"/>
          </p:nvPr>
        </p:nvSpPr>
        <p:spPr/>
        <p:txBody>
          <a:bodyPr/>
          <a:lstStyle/>
          <a:p>
            <a:fld id="{7F56EB79-833D-4BC0-854A-D241C38066C1}" type="slidenum">
              <a:rPr lang="en-US" smtClean="0"/>
              <a:t>2</a:t>
            </a:fld>
            <a:endParaRPr lang="en-US"/>
          </a:p>
        </p:txBody>
      </p:sp>
    </p:spTree>
    <p:extLst>
      <p:ext uri="{BB962C8B-B14F-4D97-AF65-F5344CB8AC3E}">
        <p14:creationId xmlns:p14="http://schemas.microsoft.com/office/powerpoint/2010/main" val="48096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605" y="5943600"/>
            <a:ext cx="2983992" cy="935736"/>
          </a:xfrm>
          <a:prstGeom prst="rect">
            <a:avLst/>
          </a:prstGeom>
        </p:spPr>
      </p:pic>
      <p:sp>
        <p:nvSpPr>
          <p:cNvPr id="20" name="TextBox 19"/>
          <p:cNvSpPr txBox="1"/>
          <p:nvPr/>
        </p:nvSpPr>
        <p:spPr>
          <a:xfrm>
            <a:off x="5363557" y="1699033"/>
            <a:ext cx="3757246" cy="830997"/>
          </a:xfrm>
          <a:prstGeom prst="rect">
            <a:avLst/>
          </a:prstGeom>
          <a:noFill/>
        </p:spPr>
        <p:txBody>
          <a:bodyPr wrap="square" rtlCol="0">
            <a:spAutoFit/>
          </a:bodyPr>
          <a:lstStyle/>
          <a:p>
            <a:r>
              <a:rPr lang="en-US" sz="2400" b="1" dirty="0">
                <a:solidFill>
                  <a:srgbClr val="0070C0"/>
                </a:solidFill>
              </a:rPr>
              <a:t>Is Your Rental Property Loss Deductible?</a:t>
            </a:r>
          </a:p>
        </p:txBody>
      </p:sp>
      <p:grpSp>
        <p:nvGrpSpPr>
          <p:cNvPr id="6" name="Group 5"/>
          <p:cNvGrpSpPr/>
          <p:nvPr/>
        </p:nvGrpSpPr>
        <p:grpSpPr>
          <a:xfrm>
            <a:off x="152400" y="5181600"/>
            <a:ext cx="8637147" cy="1066800"/>
            <a:chOff x="152400" y="5410200"/>
            <a:chExt cx="8637147" cy="1066800"/>
          </a:xfrm>
        </p:grpSpPr>
        <p:sp>
          <p:nvSpPr>
            <p:cNvPr id="47" name="Rectangle 46"/>
            <p:cNvSpPr/>
            <p:nvPr/>
          </p:nvSpPr>
          <p:spPr>
            <a:xfrm>
              <a:off x="152400" y="6163270"/>
              <a:ext cx="4876800" cy="3137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012825" y="5410200"/>
              <a:ext cx="2776722" cy="338554"/>
            </a:xfrm>
            <a:prstGeom prst="rect">
              <a:avLst/>
            </a:prstGeom>
            <a:noFill/>
          </p:spPr>
          <p:txBody>
            <a:bodyPr wrap="none" rtlCol="0">
              <a:spAutoFit/>
            </a:bodyPr>
            <a:lstStyle/>
            <a:p>
              <a:r>
                <a:rPr lang="en-US" sz="1600" b="1" dirty="0">
                  <a:solidFill>
                    <a:srgbClr val="0070C0"/>
                  </a:solidFill>
                </a:rPr>
                <a:t>Possible Deductible (Loss)</a:t>
              </a:r>
            </a:p>
          </p:txBody>
        </p:sp>
        <p:cxnSp>
          <p:nvCxnSpPr>
            <p:cNvPr id="5" name="Elbow Connector 4"/>
            <p:cNvCxnSpPr>
              <a:endCxn id="52" idx="1"/>
            </p:cNvCxnSpPr>
            <p:nvPr/>
          </p:nvCxnSpPr>
          <p:spPr>
            <a:xfrm flipV="1">
              <a:off x="5029200" y="5579477"/>
              <a:ext cx="983625" cy="831994"/>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itle 1"/>
          <p:cNvSpPr txBox="1">
            <a:spLocks/>
          </p:cNvSpPr>
          <p:nvPr/>
        </p:nvSpPr>
        <p:spPr>
          <a:xfrm>
            <a:off x="6096000" y="389020"/>
            <a:ext cx="2760291" cy="1287379"/>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US" dirty="0">
                <a:solidFill>
                  <a:srgbClr val="F75E09"/>
                </a:solidFill>
              </a:rPr>
              <a:t>Rental Properties</a:t>
            </a:r>
          </a:p>
        </p:txBody>
      </p:sp>
      <p:sp>
        <p:nvSpPr>
          <p:cNvPr id="2" name="Slide Number Placeholder 1"/>
          <p:cNvSpPr>
            <a:spLocks noGrp="1"/>
          </p:cNvSpPr>
          <p:nvPr>
            <p:ph type="sldNum" sz="quarter" idx="12"/>
          </p:nvPr>
        </p:nvSpPr>
        <p:spPr/>
        <p:txBody>
          <a:bodyPr/>
          <a:lstStyle/>
          <a:p>
            <a:fld id="{7F56EB79-833D-4BC0-854A-D241C38066C1}" type="slidenum">
              <a:rPr lang="en-US" smtClean="0"/>
              <a:t>20</a:t>
            </a:fld>
            <a:endParaRPr lang="en-US"/>
          </a:p>
        </p:txBody>
      </p:sp>
      <p:graphicFrame>
        <p:nvGraphicFramePr>
          <p:cNvPr id="13" name="Object 12">
            <a:extLst>
              <a:ext uri="{FF2B5EF4-FFF2-40B4-BE49-F238E27FC236}">
                <a16:creationId xmlns:a16="http://schemas.microsoft.com/office/drawing/2014/main" id="{9D4766E7-3793-45C4-ABCE-9BBCF64F845A}"/>
              </a:ext>
            </a:extLst>
          </p:cNvPr>
          <p:cNvGraphicFramePr>
            <a:graphicFrameLocks noChangeAspect="1"/>
          </p:cNvGraphicFramePr>
          <p:nvPr>
            <p:extLst>
              <p:ext uri="{D42A27DB-BD31-4B8C-83A1-F6EECF244321}">
                <p14:modId xmlns:p14="http://schemas.microsoft.com/office/powerpoint/2010/main" val="3379925637"/>
              </p:ext>
            </p:extLst>
          </p:nvPr>
        </p:nvGraphicFramePr>
        <p:xfrm>
          <a:off x="76200" y="158354"/>
          <a:ext cx="4642957" cy="6541292"/>
        </p:xfrm>
        <a:graphic>
          <a:graphicData uri="http://schemas.openxmlformats.org/presentationml/2006/ole">
            <mc:AlternateContent xmlns:mc="http://schemas.openxmlformats.org/markup-compatibility/2006">
              <mc:Choice xmlns:v="urn:schemas-microsoft-com:vml" Requires="v">
                <p:oleObj spid="_x0000_s16406" name="Document" r:id="rId4" imgW="7052640" imgH="9005693" progId="Word.Document.12">
                  <p:embed/>
                </p:oleObj>
              </mc:Choice>
              <mc:Fallback>
                <p:oleObj name="Document" r:id="rId4" imgW="7052640" imgH="9005693" progId="Word.Document.12">
                  <p:embed/>
                  <p:pic>
                    <p:nvPicPr>
                      <p:cNvPr id="10" name="Object 9">
                        <a:extLst>
                          <a:ext uri="{FF2B5EF4-FFF2-40B4-BE49-F238E27FC236}">
                            <a16:creationId xmlns:a16="http://schemas.microsoft.com/office/drawing/2014/main" id="{B815DB98-E8CE-4EF9-9B83-E5E653E729B5}"/>
                          </a:ext>
                        </a:extLst>
                      </p:cNvPr>
                      <p:cNvPicPr/>
                      <p:nvPr/>
                    </p:nvPicPr>
                    <p:blipFill>
                      <a:blip r:embed="rId5"/>
                      <a:stretch>
                        <a:fillRect/>
                      </a:stretch>
                    </p:blipFill>
                    <p:spPr>
                      <a:xfrm>
                        <a:off x="76200" y="158354"/>
                        <a:ext cx="4642957" cy="6541292"/>
                      </a:xfrm>
                      <a:prstGeom prst="rect">
                        <a:avLst/>
                      </a:prstGeom>
                    </p:spPr>
                  </p:pic>
                </p:oleObj>
              </mc:Fallback>
            </mc:AlternateContent>
          </a:graphicData>
        </a:graphic>
      </p:graphicFrame>
    </p:spTree>
    <p:extLst>
      <p:ext uri="{BB962C8B-B14F-4D97-AF65-F5344CB8AC3E}">
        <p14:creationId xmlns:p14="http://schemas.microsoft.com/office/powerpoint/2010/main" val="140637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solidFill>
                  <a:srgbClr val="F75E09"/>
                </a:solidFill>
              </a:rPr>
              <a:t>Rental Properties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605" y="5769864"/>
            <a:ext cx="2983992" cy="935736"/>
          </a:xfrm>
          <a:prstGeom prst="rect">
            <a:avLst/>
          </a:prstGeom>
        </p:spPr>
      </p:pic>
      <p:sp>
        <p:nvSpPr>
          <p:cNvPr id="4" name="TextBox 3"/>
          <p:cNvSpPr txBox="1"/>
          <p:nvPr/>
        </p:nvSpPr>
        <p:spPr>
          <a:xfrm>
            <a:off x="457200" y="1247939"/>
            <a:ext cx="7924800" cy="523220"/>
          </a:xfrm>
          <a:prstGeom prst="rect">
            <a:avLst/>
          </a:prstGeom>
          <a:noFill/>
          <a:ln w="38100">
            <a:solidFill>
              <a:srgbClr val="F75E09"/>
            </a:solidFill>
          </a:ln>
        </p:spPr>
        <p:txBody>
          <a:bodyPr wrap="square" rtlCol="0">
            <a:spAutoFit/>
            <a:scene3d>
              <a:camera prst="orthographicFront"/>
              <a:lightRig rig="threePt" dir="t"/>
            </a:scene3d>
            <a:sp3d extrusionH="57150">
              <a:bevelT w="38100" h="38100" prst="convex"/>
              <a:extrusionClr>
                <a:schemeClr val="accent3"/>
              </a:extrusionClr>
            </a:sp3d>
          </a:bodyPr>
          <a:lstStyle/>
          <a:p>
            <a:pPr algn="ctr"/>
            <a:r>
              <a:rPr lang="en-US" sz="2800" dirty="0">
                <a:solidFill>
                  <a:srgbClr val="0070C0"/>
                </a:solidFill>
              </a:rPr>
              <a:t>Is Your Rental Property Loss Deductible?</a:t>
            </a:r>
          </a:p>
        </p:txBody>
      </p:sp>
      <p:sp>
        <p:nvSpPr>
          <p:cNvPr id="5" name="TextBox 4"/>
          <p:cNvSpPr txBox="1"/>
          <p:nvPr/>
        </p:nvSpPr>
        <p:spPr>
          <a:xfrm>
            <a:off x="533400" y="2057400"/>
            <a:ext cx="8153401" cy="1323439"/>
          </a:xfrm>
          <a:prstGeom prst="rect">
            <a:avLst/>
          </a:prstGeom>
          <a:noFill/>
        </p:spPr>
        <p:txBody>
          <a:bodyPr wrap="square" rtlCol="0">
            <a:spAutoFit/>
          </a:bodyPr>
          <a:lstStyle/>
          <a:p>
            <a:pPr marL="285750" indent="-285750">
              <a:buClr>
                <a:srgbClr val="EE6612"/>
              </a:buClr>
              <a:buFont typeface="Wingdings" pitchFamily="2" charset="2"/>
              <a:buChar char="ü"/>
            </a:pPr>
            <a:r>
              <a:rPr lang="en-US" sz="2000" dirty="0">
                <a:solidFill>
                  <a:srgbClr val="0070C0"/>
                </a:solidFill>
              </a:rPr>
              <a:t>All rental property is a passive activity.</a:t>
            </a:r>
          </a:p>
          <a:p>
            <a:pPr marL="285750" indent="-285750">
              <a:buClr>
                <a:srgbClr val="EE6612"/>
              </a:buClr>
              <a:buFont typeface="Wingdings" pitchFamily="2" charset="2"/>
              <a:buChar char="ü"/>
            </a:pPr>
            <a:r>
              <a:rPr lang="en-US" sz="2000" dirty="0">
                <a:solidFill>
                  <a:srgbClr val="0070C0"/>
                </a:solidFill>
              </a:rPr>
              <a:t>Passive losses can normally only be deducted against passive income.</a:t>
            </a:r>
          </a:p>
          <a:p>
            <a:pPr marL="285750" indent="-285750">
              <a:buClr>
                <a:srgbClr val="EE6612"/>
              </a:buClr>
              <a:buFont typeface="Wingdings" pitchFamily="2" charset="2"/>
              <a:buChar char="ü"/>
            </a:pPr>
            <a:r>
              <a:rPr lang="en-US" sz="2000" dirty="0">
                <a:solidFill>
                  <a:srgbClr val="0070C0"/>
                </a:solidFill>
              </a:rPr>
              <a:t>Exception for cases of Active Participation and MAGI:</a:t>
            </a:r>
          </a:p>
        </p:txBody>
      </p:sp>
      <p:sp>
        <p:nvSpPr>
          <p:cNvPr id="6" name="TextBox 5"/>
          <p:cNvSpPr txBox="1"/>
          <p:nvPr/>
        </p:nvSpPr>
        <p:spPr>
          <a:xfrm>
            <a:off x="838200" y="3352800"/>
            <a:ext cx="7620000" cy="2585323"/>
          </a:xfrm>
          <a:prstGeom prst="rect">
            <a:avLst/>
          </a:prstGeom>
          <a:noFill/>
        </p:spPr>
        <p:txBody>
          <a:bodyPr wrap="square" rtlCol="0">
            <a:spAutoFit/>
          </a:bodyPr>
          <a:lstStyle/>
          <a:p>
            <a:pPr marL="285750" indent="-285750">
              <a:buClr>
                <a:srgbClr val="EE6612"/>
              </a:buClr>
              <a:buFont typeface="Wingdings" pitchFamily="2" charset="2"/>
              <a:buChar char="§"/>
            </a:pPr>
            <a:r>
              <a:rPr lang="en-US" dirty="0"/>
              <a:t>MAGI $100k or less then up to $25k of passive rental losses against ordinary income.</a:t>
            </a:r>
          </a:p>
          <a:p>
            <a:pPr marL="285750" indent="-285750">
              <a:buClr>
                <a:srgbClr val="EE6612"/>
              </a:buClr>
              <a:buFont typeface="Wingdings" pitchFamily="2" charset="2"/>
              <a:buChar char="§"/>
            </a:pPr>
            <a:r>
              <a:rPr lang="en-US" dirty="0"/>
              <a:t>MAGI of between $101k and $150k, then phase-out of $25k loss max; amount over max allowed is suspended.</a:t>
            </a:r>
          </a:p>
          <a:p>
            <a:pPr marL="285750" indent="-285750">
              <a:buClr>
                <a:srgbClr val="EE6612"/>
              </a:buClr>
              <a:buFont typeface="Wingdings" pitchFamily="2" charset="2"/>
              <a:buChar char="§"/>
            </a:pPr>
            <a:r>
              <a:rPr lang="en-US" dirty="0"/>
              <a:t>MAGI &gt; $150k, all losses are suspended.</a:t>
            </a:r>
          </a:p>
          <a:p>
            <a:pPr marL="285750" indent="-285750">
              <a:buClr>
                <a:srgbClr val="EE6612"/>
              </a:buClr>
              <a:buFont typeface="Wingdings" pitchFamily="2" charset="2"/>
              <a:buChar char="§"/>
            </a:pPr>
            <a:r>
              <a:rPr lang="en-US" dirty="0"/>
              <a:t>If don’t meet active participation requirement, then all losses suspended.</a:t>
            </a:r>
          </a:p>
          <a:p>
            <a:pPr marL="285750" indent="-285750">
              <a:buClr>
                <a:srgbClr val="EE6612"/>
              </a:buClr>
              <a:buFont typeface="Wingdings" pitchFamily="2" charset="2"/>
              <a:buChar char="§"/>
            </a:pPr>
            <a:r>
              <a:rPr lang="en-US" dirty="0"/>
              <a:t>MAGI limits apply equally to single, head of household or married filing jointly; all losses suspended if MFS.</a:t>
            </a:r>
          </a:p>
        </p:txBody>
      </p:sp>
      <p:sp>
        <p:nvSpPr>
          <p:cNvPr id="7" name="Slide Number Placeholder 6"/>
          <p:cNvSpPr>
            <a:spLocks noGrp="1"/>
          </p:cNvSpPr>
          <p:nvPr>
            <p:ph type="sldNum" sz="quarter" idx="12"/>
          </p:nvPr>
        </p:nvSpPr>
        <p:spPr/>
        <p:txBody>
          <a:bodyPr/>
          <a:lstStyle/>
          <a:p>
            <a:fld id="{7F56EB79-833D-4BC0-854A-D241C38066C1}" type="slidenum">
              <a:rPr lang="en-US" smtClean="0"/>
              <a:t>21</a:t>
            </a:fld>
            <a:endParaRPr lang="en-US"/>
          </a:p>
        </p:txBody>
      </p:sp>
    </p:spTree>
    <p:extLst>
      <p:ext uri="{BB962C8B-B14F-4D97-AF65-F5344CB8AC3E}">
        <p14:creationId xmlns:p14="http://schemas.microsoft.com/office/powerpoint/2010/main" val="326320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8EC85EAB-D1B7-46DF-A68B-186B469D7900}"/>
              </a:ext>
            </a:extLst>
          </p:cNvPr>
          <p:cNvGraphicFramePr>
            <a:graphicFrameLocks noChangeAspect="1"/>
          </p:cNvGraphicFramePr>
          <p:nvPr>
            <p:extLst>
              <p:ext uri="{D42A27DB-BD31-4B8C-83A1-F6EECF244321}">
                <p14:modId xmlns:p14="http://schemas.microsoft.com/office/powerpoint/2010/main" val="2419801631"/>
              </p:ext>
            </p:extLst>
          </p:nvPr>
        </p:nvGraphicFramePr>
        <p:xfrm>
          <a:off x="76200" y="76200"/>
          <a:ext cx="4648200" cy="6392780"/>
        </p:xfrm>
        <a:graphic>
          <a:graphicData uri="http://schemas.openxmlformats.org/presentationml/2006/ole">
            <mc:AlternateContent xmlns:mc="http://schemas.openxmlformats.org/markup-compatibility/2006">
              <mc:Choice xmlns:v="urn:schemas-microsoft-com:vml" Requires="v">
                <p:oleObj spid="_x0000_s17429" name="Document" r:id="rId3" imgW="6960817" imgH="9156389" progId="Word.Document.12">
                  <p:embed/>
                </p:oleObj>
              </mc:Choice>
              <mc:Fallback>
                <p:oleObj name="Document" r:id="rId3" imgW="6960817" imgH="9156389" progId="Word.Document.12">
                  <p:embed/>
                  <p:pic>
                    <p:nvPicPr>
                      <p:cNvPr id="0" name=""/>
                      <p:cNvPicPr/>
                      <p:nvPr/>
                    </p:nvPicPr>
                    <p:blipFill>
                      <a:blip r:embed="rId4"/>
                      <a:stretch>
                        <a:fillRect/>
                      </a:stretch>
                    </p:blipFill>
                    <p:spPr>
                      <a:xfrm>
                        <a:off x="76200" y="76200"/>
                        <a:ext cx="4648200" cy="6392780"/>
                      </a:xfrm>
                      <a:prstGeom prst="rect">
                        <a:avLst/>
                      </a:prstGeom>
                    </p:spPr>
                  </p:pic>
                </p:oleObj>
              </mc:Fallback>
            </mc:AlternateContent>
          </a:graphicData>
        </a:graphic>
      </p:graphicFrame>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8605" y="5943600"/>
            <a:ext cx="2983992" cy="935736"/>
          </a:xfrm>
          <a:prstGeom prst="rect">
            <a:avLst/>
          </a:prstGeom>
        </p:spPr>
      </p:pic>
      <p:sp>
        <p:nvSpPr>
          <p:cNvPr id="4" name="TextBox 3"/>
          <p:cNvSpPr txBox="1"/>
          <p:nvPr/>
        </p:nvSpPr>
        <p:spPr>
          <a:xfrm>
            <a:off x="5421517" y="1600200"/>
            <a:ext cx="3692397" cy="1200329"/>
          </a:xfrm>
          <a:prstGeom prst="rect">
            <a:avLst/>
          </a:prstGeom>
          <a:noFill/>
        </p:spPr>
        <p:txBody>
          <a:bodyPr wrap="square" rtlCol="0">
            <a:spAutoFit/>
          </a:bodyPr>
          <a:lstStyle/>
          <a:p>
            <a:pPr algn="ctr"/>
            <a:r>
              <a:rPr lang="en-US" sz="2400" b="1" dirty="0">
                <a:solidFill>
                  <a:srgbClr val="0070C0"/>
                </a:solidFill>
              </a:rPr>
              <a:t>What Happens to a Loss that Isn’t Deductible?</a:t>
            </a:r>
          </a:p>
        </p:txBody>
      </p:sp>
      <p:grpSp>
        <p:nvGrpSpPr>
          <p:cNvPr id="10" name="Group 9"/>
          <p:cNvGrpSpPr/>
          <p:nvPr/>
        </p:nvGrpSpPr>
        <p:grpSpPr>
          <a:xfrm>
            <a:off x="76200" y="914400"/>
            <a:ext cx="8534400" cy="3428357"/>
            <a:chOff x="304800" y="1447800"/>
            <a:chExt cx="8610600" cy="3430009"/>
          </a:xfrm>
        </p:grpSpPr>
        <p:sp>
          <p:nvSpPr>
            <p:cNvPr id="6" name="Rectangle 5"/>
            <p:cNvSpPr/>
            <p:nvPr/>
          </p:nvSpPr>
          <p:spPr>
            <a:xfrm>
              <a:off x="304800" y="1447800"/>
              <a:ext cx="3810000" cy="8955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0800000">
              <a:off x="4267200" y="2133600"/>
              <a:ext cx="160020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31408" y="3276600"/>
              <a:ext cx="2983992" cy="1601209"/>
            </a:xfrm>
            <a:prstGeom prst="rect">
              <a:avLst/>
            </a:prstGeom>
            <a:noFill/>
            <a:ln w="38100">
              <a:solidFill>
                <a:srgbClr val="EE6612"/>
              </a:solidFill>
            </a:ln>
          </p:spPr>
          <p:txBody>
            <a:bodyPr wrap="square" rtlCol="0">
              <a:spAutoFit/>
            </a:bodyPr>
            <a:lstStyle/>
            <a:p>
              <a:pPr algn="ctr"/>
              <a:r>
                <a:rPr lang="en-US" sz="1600" dirty="0"/>
                <a:t>If non-deductible, losses are suspended and accumulate on Form 8582 until can be used in later year or property disposed of in taxable disposition.</a:t>
              </a:r>
            </a:p>
          </p:txBody>
        </p:sp>
      </p:grpSp>
      <p:sp>
        <p:nvSpPr>
          <p:cNvPr id="11" name="Title 1"/>
          <p:cNvSpPr txBox="1">
            <a:spLocks/>
          </p:cNvSpPr>
          <p:nvPr/>
        </p:nvSpPr>
        <p:spPr>
          <a:xfrm>
            <a:off x="6096000" y="389020"/>
            <a:ext cx="2760291" cy="1287379"/>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US" dirty="0">
                <a:solidFill>
                  <a:srgbClr val="F75E09"/>
                </a:solidFill>
              </a:rPr>
              <a:t>Rental Properties</a:t>
            </a:r>
          </a:p>
        </p:txBody>
      </p:sp>
      <p:sp>
        <p:nvSpPr>
          <p:cNvPr id="2" name="Slide Number Placeholder 1"/>
          <p:cNvSpPr>
            <a:spLocks noGrp="1"/>
          </p:cNvSpPr>
          <p:nvPr>
            <p:ph type="sldNum" sz="quarter" idx="12"/>
          </p:nvPr>
        </p:nvSpPr>
        <p:spPr/>
        <p:txBody>
          <a:bodyPr/>
          <a:lstStyle/>
          <a:p>
            <a:fld id="{7F56EB79-833D-4BC0-854A-D241C38066C1}" type="slidenum">
              <a:rPr lang="en-US" smtClean="0"/>
              <a:t>22</a:t>
            </a:fld>
            <a:endParaRPr lang="en-US"/>
          </a:p>
        </p:txBody>
      </p:sp>
    </p:spTree>
    <p:extLst>
      <p:ext uri="{BB962C8B-B14F-4D97-AF65-F5344CB8AC3E}">
        <p14:creationId xmlns:p14="http://schemas.microsoft.com/office/powerpoint/2010/main" val="41867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solidFill>
                  <a:srgbClr val="F75E09"/>
                </a:solidFill>
              </a:rPr>
              <a:t>Rental Properties</a:t>
            </a:r>
          </a:p>
        </p:txBody>
      </p:sp>
      <p:sp>
        <p:nvSpPr>
          <p:cNvPr id="3" name="TextBox 2"/>
          <p:cNvSpPr txBox="1"/>
          <p:nvPr/>
        </p:nvSpPr>
        <p:spPr>
          <a:xfrm>
            <a:off x="533400" y="1066800"/>
            <a:ext cx="6816597" cy="584775"/>
          </a:xfrm>
          <a:prstGeom prst="rect">
            <a:avLst/>
          </a:prstGeom>
          <a:noFill/>
          <a:ln w="38100">
            <a:solidFill>
              <a:srgbClr val="F75E09"/>
            </a:solidFill>
          </a:ln>
        </p:spPr>
        <p:txBody>
          <a:bodyPr wrap="square" rtlCol="0">
            <a:spAutoFit/>
            <a:scene3d>
              <a:camera prst="orthographicFront"/>
              <a:lightRig rig="threePt" dir="t"/>
            </a:scene3d>
            <a:sp3d extrusionH="57150">
              <a:bevelT w="38100" h="38100" prst="convex"/>
              <a:extrusionClr>
                <a:schemeClr val="accent3"/>
              </a:extrusionClr>
            </a:sp3d>
          </a:bodyPr>
          <a:lstStyle/>
          <a:p>
            <a:pPr algn="ctr"/>
            <a:r>
              <a:rPr lang="en-US" sz="3200" dirty="0">
                <a:solidFill>
                  <a:srgbClr val="0070C0"/>
                </a:solidFill>
              </a:rPr>
              <a:t>What Happens When You Sell?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605" y="5922264"/>
            <a:ext cx="2983992" cy="935736"/>
          </a:xfrm>
          <a:prstGeom prst="rect">
            <a:avLst/>
          </a:prstGeom>
        </p:spPr>
      </p:pic>
      <p:sp>
        <p:nvSpPr>
          <p:cNvPr id="6" name="TextBox 5"/>
          <p:cNvSpPr txBox="1"/>
          <p:nvPr/>
        </p:nvSpPr>
        <p:spPr>
          <a:xfrm>
            <a:off x="3048000" y="1727775"/>
            <a:ext cx="3296095" cy="461665"/>
          </a:xfrm>
          <a:prstGeom prst="rect">
            <a:avLst/>
          </a:prstGeom>
          <a:noFill/>
        </p:spPr>
        <p:txBody>
          <a:bodyPr wrap="none" rtlCol="0">
            <a:spAutoFit/>
          </a:bodyPr>
          <a:lstStyle/>
          <a:p>
            <a:r>
              <a:rPr lang="en-US" sz="2400" b="1" dirty="0">
                <a:solidFill>
                  <a:schemeClr val="tx1">
                    <a:lumMod val="95000"/>
                  </a:schemeClr>
                </a:solidFill>
              </a:rPr>
              <a:t>Capital Gains/Losses</a:t>
            </a:r>
          </a:p>
        </p:txBody>
      </p:sp>
      <p:sp>
        <p:nvSpPr>
          <p:cNvPr id="7" name="TextBox 6"/>
          <p:cNvSpPr txBox="1"/>
          <p:nvPr/>
        </p:nvSpPr>
        <p:spPr>
          <a:xfrm>
            <a:off x="533400" y="2108775"/>
            <a:ext cx="8001000" cy="2062103"/>
          </a:xfrm>
          <a:prstGeom prst="rect">
            <a:avLst/>
          </a:prstGeom>
          <a:noFill/>
        </p:spPr>
        <p:txBody>
          <a:bodyPr wrap="square" rtlCol="0">
            <a:spAutoFit/>
          </a:bodyPr>
          <a:lstStyle/>
          <a:p>
            <a:pPr marL="174625" indent="-174625">
              <a:buClr>
                <a:srgbClr val="EE6612"/>
              </a:buClr>
              <a:buFont typeface="Arial" pitchFamily="34" charset="0"/>
              <a:buChar char="•"/>
            </a:pPr>
            <a:r>
              <a:rPr lang="en-US" sz="1600" dirty="0">
                <a:solidFill>
                  <a:srgbClr val="0070C0"/>
                </a:solidFill>
              </a:rPr>
              <a:t>Calculated as the difference between the net selling price and the adjusted basis (including land—the adjusted basis must first be reduced by mandatory depreciation and can create Section 1250 unrecaptured gain).</a:t>
            </a:r>
          </a:p>
          <a:p>
            <a:pPr marL="174625" indent="-174625">
              <a:buClr>
                <a:srgbClr val="EE6612"/>
              </a:buClr>
              <a:buFont typeface="Arial" pitchFamily="34" charset="0"/>
              <a:buChar char="•"/>
            </a:pPr>
            <a:r>
              <a:rPr lang="en-US" sz="1600" dirty="0">
                <a:solidFill>
                  <a:srgbClr val="0070C0"/>
                </a:solidFill>
              </a:rPr>
              <a:t>Eligible for the Section 121 gain ($500k/$250k) exclusion rules (including 10-year suspension for eligible EEs); Beware of Unqualified Use periods.</a:t>
            </a:r>
          </a:p>
          <a:p>
            <a:pPr marL="174625" indent="-174625">
              <a:buClr>
                <a:srgbClr val="EE6612"/>
              </a:buClr>
              <a:buFont typeface="Arial" pitchFamily="34" charset="0"/>
              <a:buChar char="•"/>
            </a:pPr>
            <a:r>
              <a:rPr lang="en-US" sz="1600" dirty="0">
                <a:solidFill>
                  <a:srgbClr val="0070C0"/>
                </a:solidFill>
              </a:rPr>
              <a:t>Personal losses are not deductible; portion of loss attributed to business use may be deductible if rental activity was a trade or business (complicated analysis).</a:t>
            </a:r>
          </a:p>
        </p:txBody>
      </p:sp>
      <p:sp>
        <p:nvSpPr>
          <p:cNvPr id="8" name="TextBox 7"/>
          <p:cNvSpPr txBox="1"/>
          <p:nvPr/>
        </p:nvSpPr>
        <p:spPr>
          <a:xfrm>
            <a:off x="2248275" y="3805535"/>
            <a:ext cx="4990725" cy="461665"/>
          </a:xfrm>
          <a:prstGeom prst="rect">
            <a:avLst/>
          </a:prstGeom>
          <a:noFill/>
        </p:spPr>
        <p:txBody>
          <a:bodyPr wrap="none" rtlCol="0">
            <a:spAutoFit/>
          </a:bodyPr>
          <a:lstStyle/>
          <a:p>
            <a:r>
              <a:rPr lang="en-US" sz="2400" b="1" dirty="0">
                <a:solidFill>
                  <a:schemeClr val="tx1">
                    <a:lumMod val="95000"/>
                  </a:schemeClr>
                </a:solidFill>
              </a:rPr>
              <a:t>Section 1250 </a:t>
            </a:r>
            <a:r>
              <a:rPr lang="en-US" sz="2400" b="1" dirty="0" err="1">
                <a:solidFill>
                  <a:schemeClr val="tx1">
                    <a:lumMod val="95000"/>
                  </a:schemeClr>
                </a:solidFill>
              </a:rPr>
              <a:t>Unrecaptured</a:t>
            </a:r>
            <a:r>
              <a:rPr lang="en-US" sz="2400" b="1" dirty="0">
                <a:solidFill>
                  <a:schemeClr val="tx1">
                    <a:lumMod val="95000"/>
                  </a:schemeClr>
                </a:solidFill>
              </a:rPr>
              <a:t> Gain</a:t>
            </a:r>
          </a:p>
        </p:txBody>
      </p:sp>
      <p:sp>
        <p:nvSpPr>
          <p:cNvPr id="9" name="TextBox 8"/>
          <p:cNvSpPr txBox="1"/>
          <p:nvPr/>
        </p:nvSpPr>
        <p:spPr>
          <a:xfrm>
            <a:off x="2871811" y="5405735"/>
            <a:ext cx="2919389" cy="461665"/>
          </a:xfrm>
          <a:prstGeom prst="rect">
            <a:avLst/>
          </a:prstGeom>
          <a:noFill/>
        </p:spPr>
        <p:txBody>
          <a:bodyPr wrap="none" rtlCol="0">
            <a:spAutoFit/>
          </a:bodyPr>
          <a:lstStyle/>
          <a:p>
            <a:r>
              <a:rPr lang="en-US" sz="2400" b="1" dirty="0">
                <a:solidFill>
                  <a:schemeClr val="tx1">
                    <a:lumMod val="95000"/>
                  </a:schemeClr>
                </a:solidFill>
              </a:rPr>
              <a:t>Suspended Losses</a:t>
            </a:r>
          </a:p>
        </p:txBody>
      </p:sp>
      <p:sp>
        <p:nvSpPr>
          <p:cNvPr id="10" name="TextBox 9"/>
          <p:cNvSpPr txBox="1"/>
          <p:nvPr/>
        </p:nvSpPr>
        <p:spPr>
          <a:xfrm>
            <a:off x="533400" y="5791200"/>
            <a:ext cx="5715000" cy="338554"/>
          </a:xfrm>
          <a:prstGeom prst="rect">
            <a:avLst/>
          </a:prstGeom>
          <a:noFill/>
        </p:spPr>
        <p:txBody>
          <a:bodyPr wrap="square" rtlCol="0">
            <a:spAutoFit/>
          </a:bodyPr>
          <a:lstStyle/>
          <a:p>
            <a:pPr marL="174625" indent="-174625">
              <a:buClr>
                <a:srgbClr val="EE6612"/>
              </a:buClr>
              <a:buFont typeface="Arial" pitchFamily="34" charset="0"/>
              <a:buChar char="•"/>
            </a:pPr>
            <a:r>
              <a:rPr lang="en-US" sz="1600" dirty="0">
                <a:solidFill>
                  <a:srgbClr val="0070C0"/>
                </a:solidFill>
              </a:rPr>
              <a:t>Un-suspend in year of sale or taxable exchange.</a:t>
            </a:r>
          </a:p>
        </p:txBody>
      </p:sp>
      <p:sp>
        <p:nvSpPr>
          <p:cNvPr id="11" name="Content Placeholder 2"/>
          <p:cNvSpPr txBox="1">
            <a:spLocks/>
          </p:cNvSpPr>
          <p:nvPr/>
        </p:nvSpPr>
        <p:spPr>
          <a:xfrm>
            <a:off x="533400" y="4146474"/>
            <a:ext cx="5486400" cy="1492326"/>
          </a:xfrm>
          <a:prstGeom prst="rect">
            <a:avLst/>
          </a:prstGeom>
        </p:spPr>
        <p:txBody>
          <a:bodyPr/>
          <a:lstStyle/>
          <a:p>
            <a:pPr marL="174625" indent="-174625">
              <a:buClr>
                <a:srgbClr val="EE6612"/>
              </a:buClr>
              <a:buFont typeface="Arial" pitchFamily="34" charset="0"/>
              <a:buChar char="•"/>
            </a:pPr>
            <a:r>
              <a:rPr lang="en-US" sz="1600" dirty="0">
                <a:solidFill>
                  <a:srgbClr val="0070C0"/>
                </a:solidFill>
              </a:rPr>
              <a:t>Created from mandatory depreciation.</a:t>
            </a:r>
          </a:p>
          <a:p>
            <a:pPr marL="174625" indent="-174625">
              <a:buClr>
                <a:srgbClr val="EE6612"/>
              </a:buClr>
              <a:buFont typeface="Arial" pitchFamily="34" charset="0"/>
              <a:buChar char="•"/>
            </a:pPr>
            <a:r>
              <a:rPr lang="en-US" sz="1600" dirty="0">
                <a:solidFill>
                  <a:srgbClr val="0070C0"/>
                </a:solidFill>
              </a:rPr>
              <a:t>Must recapture on the tax return in year of sale up to the capital gain realized (even if no capital gain tax due to Section 121).</a:t>
            </a:r>
          </a:p>
          <a:p>
            <a:pPr marL="174625" indent="-174625">
              <a:buClr>
                <a:srgbClr val="EE6612"/>
              </a:buClr>
              <a:buFont typeface="Arial" pitchFamily="34" charset="0"/>
              <a:buChar char="•"/>
            </a:pPr>
            <a:r>
              <a:rPr lang="en-US" sz="1600" dirty="0">
                <a:solidFill>
                  <a:srgbClr val="0070C0"/>
                </a:solidFill>
              </a:rPr>
              <a:t>Taxed at 25% and never able to exclude it.</a:t>
            </a:r>
          </a:p>
        </p:txBody>
      </p:sp>
      <p:sp>
        <p:nvSpPr>
          <p:cNvPr id="5" name="Slide Number Placeholder 4"/>
          <p:cNvSpPr>
            <a:spLocks noGrp="1"/>
          </p:cNvSpPr>
          <p:nvPr>
            <p:ph type="sldNum" sz="quarter" idx="12"/>
          </p:nvPr>
        </p:nvSpPr>
        <p:spPr/>
        <p:txBody>
          <a:bodyPr/>
          <a:lstStyle/>
          <a:p>
            <a:fld id="{7F56EB79-833D-4BC0-854A-D241C38066C1}" type="slidenum">
              <a:rPr lang="en-US" smtClean="0"/>
              <a:t>23</a:t>
            </a:fld>
            <a:endParaRPr lang="en-US"/>
          </a:p>
        </p:txBody>
      </p:sp>
      <p:sp>
        <p:nvSpPr>
          <p:cNvPr id="14" name="TextBox 13"/>
          <p:cNvSpPr txBox="1"/>
          <p:nvPr/>
        </p:nvSpPr>
        <p:spPr>
          <a:xfrm>
            <a:off x="6019800" y="4259758"/>
            <a:ext cx="2157963" cy="769441"/>
          </a:xfrm>
          <a:prstGeom prst="rect">
            <a:avLst/>
          </a:prstGeom>
          <a:noFill/>
        </p:spPr>
        <p:txBody>
          <a:bodyPr wrap="none" rtlCol="0">
            <a:spAutoFit/>
          </a:bodyPr>
          <a:lstStyle/>
          <a:p>
            <a:r>
              <a:rPr lang="en-US" sz="1100" dirty="0">
                <a:solidFill>
                  <a:srgbClr val="FF0000"/>
                </a:solidFill>
              </a:rPr>
              <a:t>Example</a:t>
            </a:r>
          </a:p>
          <a:p>
            <a:r>
              <a:rPr lang="en-US" sz="1100" dirty="0"/>
              <a:t>Net Sales Price:  $200,000</a:t>
            </a:r>
          </a:p>
          <a:p>
            <a:r>
              <a:rPr lang="en-US" sz="1100" dirty="0"/>
              <a:t>Unadjusted Basis:  $100,000</a:t>
            </a:r>
          </a:p>
          <a:p>
            <a:r>
              <a:rPr lang="en-US" sz="1100" dirty="0"/>
              <a:t>Depreciation:  $20,000</a:t>
            </a:r>
          </a:p>
        </p:txBody>
      </p:sp>
      <p:sp>
        <p:nvSpPr>
          <p:cNvPr id="15" name="TextBox 14"/>
          <p:cNvSpPr txBox="1"/>
          <p:nvPr/>
        </p:nvSpPr>
        <p:spPr>
          <a:xfrm>
            <a:off x="6019801" y="4996190"/>
            <a:ext cx="2895600" cy="938719"/>
          </a:xfrm>
          <a:prstGeom prst="rect">
            <a:avLst/>
          </a:prstGeom>
          <a:noFill/>
        </p:spPr>
        <p:txBody>
          <a:bodyPr wrap="square" rtlCol="0">
            <a:spAutoFit/>
          </a:bodyPr>
          <a:lstStyle/>
          <a:p>
            <a:r>
              <a:rPr lang="en-US" sz="1100" dirty="0"/>
              <a:t>Tax Cap Gain:  </a:t>
            </a:r>
          </a:p>
          <a:p>
            <a:r>
              <a:rPr lang="en-US" sz="1100" dirty="0"/>
              <a:t>Net Sales Price:  	$200,000</a:t>
            </a:r>
          </a:p>
          <a:p>
            <a:pPr defTabSz="609600"/>
            <a:r>
              <a:rPr lang="en-US" sz="1100" dirty="0"/>
              <a:t>Less:  Basis - </a:t>
            </a:r>
            <a:r>
              <a:rPr lang="en-US" sz="1100" dirty="0" err="1"/>
              <a:t>Deprec</a:t>
            </a:r>
            <a:r>
              <a:rPr lang="en-US" sz="1100" dirty="0"/>
              <a:t>:	&lt;80,000&gt;</a:t>
            </a:r>
          </a:p>
          <a:p>
            <a:pPr defTabSz="609600"/>
            <a:r>
              <a:rPr lang="en-US" sz="1100" dirty="0"/>
              <a:t>Total Cap Gain		$120,000		</a:t>
            </a:r>
          </a:p>
        </p:txBody>
      </p:sp>
      <p:grpSp>
        <p:nvGrpSpPr>
          <p:cNvPr id="23" name="Group 22"/>
          <p:cNvGrpSpPr/>
          <p:nvPr/>
        </p:nvGrpSpPr>
        <p:grpSpPr>
          <a:xfrm>
            <a:off x="6629400" y="5638800"/>
            <a:ext cx="1447801" cy="474821"/>
            <a:chOff x="6629400" y="5638800"/>
            <a:chExt cx="1447801" cy="474821"/>
          </a:xfrm>
        </p:grpSpPr>
        <p:cxnSp>
          <p:nvCxnSpPr>
            <p:cNvPr id="17" name="Straight Arrow Connector 16"/>
            <p:cNvCxnSpPr/>
            <p:nvPr/>
          </p:nvCxnSpPr>
          <p:spPr>
            <a:xfrm flipH="1">
              <a:off x="7391400" y="5638800"/>
              <a:ext cx="685801" cy="2286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29400" y="5867400"/>
              <a:ext cx="1233030" cy="246221"/>
            </a:xfrm>
            <a:prstGeom prst="rect">
              <a:avLst/>
            </a:prstGeom>
            <a:noFill/>
          </p:spPr>
          <p:txBody>
            <a:bodyPr wrap="none" rtlCol="0">
              <a:spAutoFit/>
            </a:bodyPr>
            <a:lstStyle/>
            <a:p>
              <a:r>
                <a:rPr lang="en-US" sz="1000" dirty="0"/>
                <a:t>$100k Poss. 121</a:t>
              </a:r>
            </a:p>
          </p:txBody>
        </p:sp>
      </p:grpSp>
      <p:grpSp>
        <p:nvGrpSpPr>
          <p:cNvPr id="24" name="Group 23"/>
          <p:cNvGrpSpPr/>
          <p:nvPr/>
        </p:nvGrpSpPr>
        <p:grpSpPr>
          <a:xfrm>
            <a:off x="7910970" y="5638800"/>
            <a:ext cx="1093569" cy="457200"/>
            <a:chOff x="7910970" y="5638800"/>
            <a:chExt cx="1093569" cy="457200"/>
          </a:xfrm>
        </p:grpSpPr>
        <p:cxnSp>
          <p:nvCxnSpPr>
            <p:cNvPr id="20" name="Straight Arrow Connector 19"/>
            <p:cNvCxnSpPr/>
            <p:nvPr/>
          </p:nvCxnSpPr>
          <p:spPr>
            <a:xfrm>
              <a:off x="8305800" y="5638800"/>
              <a:ext cx="228600" cy="2286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910970" y="5849779"/>
              <a:ext cx="1093569" cy="246221"/>
            </a:xfrm>
            <a:prstGeom prst="rect">
              <a:avLst/>
            </a:prstGeom>
            <a:noFill/>
          </p:spPr>
          <p:txBody>
            <a:bodyPr wrap="none" rtlCol="0">
              <a:spAutoFit/>
            </a:bodyPr>
            <a:lstStyle/>
            <a:p>
              <a:r>
                <a:rPr lang="en-US" sz="1000" dirty="0"/>
                <a:t>$20k 1250 UG</a:t>
              </a:r>
            </a:p>
          </p:txBody>
        </p:sp>
      </p:grpSp>
    </p:spTree>
    <p:extLst>
      <p:ext uri="{BB962C8B-B14F-4D97-AF65-F5344CB8AC3E}">
        <p14:creationId xmlns:p14="http://schemas.microsoft.com/office/powerpoint/2010/main" val="29810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build="p"/>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solidFill>
                  <a:srgbClr val="F75E09"/>
                </a:solidFill>
              </a:rPr>
              <a:t>Rental Properties</a:t>
            </a:r>
          </a:p>
        </p:txBody>
      </p:sp>
      <p:sp>
        <p:nvSpPr>
          <p:cNvPr id="3" name="TextBox 2"/>
          <p:cNvSpPr txBox="1"/>
          <p:nvPr/>
        </p:nvSpPr>
        <p:spPr>
          <a:xfrm>
            <a:off x="533400" y="1066800"/>
            <a:ext cx="6816597" cy="584775"/>
          </a:xfrm>
          <a:prstGeom prst="rect">
            <a:avLst/>
          </a:prstGeom>
          <a:noFill/>
          <a:ln w="38100">
            <a:solidFill>
              <a:srgbClr val="F75E09"/>
            </a:solidFill>
          </a:ln>
        </p:spPr>
        <p:txBody>
          <a:bodyPr wrap="square" rtlCol="0">
            <a:spAutoFit/>
            <a:scene3d>
              <a:camera prst="orthographicFront"/>
              <a:lightRig rig="threePt" dir="t"/>
            </a:scene3d>
            <a:sp3d extrusionH="57150">
              <a:bevelT w="38100" h="38100" prst="convex"/>
              <a:extrusionClr>
                <a:schemeClr val="accent3"/>
              </a:extrusionClr>
            </a:sp3d>
          </a:bodyPr>
          <a:lstStyle/>
          <a:p>
            <a:pPr algn="ctr"/>
            <a:r>
              <a:rPr lang="en-US" sz="3200" dirty="0">
                <a:solidFill>
                  <a:srgbClr val="0070C0"/>
                </a:solidFill>
              </a:rPr>
              <a:t>New IRC 199A Deduction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605" y="5922264"/>
            <a:ext cx="2983992" cy="935736"/>
          </a:xfrm>
          <a:prstGeom prst="rect">
            <a:avLst/>
          </a:prstGeom>
        </p:spPr>
      </p:pic>
      <p:sp>
        <p:nvSpPr>
          <p:cNvPr id="7" name="TextBox 6"/>
          <p:cNvSpPr txBox="1"/>
          <p:nvPr/>
        </p:nvSpPr>
        <p:spPr>
          <a:xfrm>
            <a:off x="533400" y="2108775"/>
            <a:ext cx="8001000" cy="3539430"/>
          </a:xfrm>
          <a:prstGeom prst="rect">
            <a:avLst/>
          </a:prstGeom>
          <a:noFill/>
        </p:spPr>
        <p:txBody>
          <a:bodyPr wrap="square" rtlCol="0">
            <a:spAutoFit/>
          </a:bodyPr>
          <a:lstStyle/>
          <a:p>
            <a:pPr marL="174625" indent="-174625">
              <a:buClr>
                <a:srgbClr val="EE6612"/>
              </a:buClr>
              <a:buFont typeface="Arial" pitchFamily="34" charset="0"/>
              <a:buChar char="•"/>
            </a:pPr>
            <a:r>
              <a:rPr lang="en-US" sz="1600" dirty="0">
                <a:solidFill>
                  <a:srgbClr val="0070C0"/>
                </a:solidFill>
              </a:rPr>
              <a:t>New IRC 199A deduction for 2018 to 2025—applies to pass-through entities which may include certain Schedule E rental properties.</a:t>
            </a:r>
          </a:p>
          <a:p>
            <a:pPr marL="174625" indent="-174625">
              <a:buClr>
                <a:srgbClr val="EE6612"/>
              </a:buClr>
              <a:buFont typeface="Arial" pitchFamily="34" charset="0"/>
              <a:buChar char="•"/>
            </a:pPr>
            <a:r>
              <a:rPr lang="en-US" sz="1600" dirty="0">
                <a:solidFill>
                  <a:srgbClr val="0070C0"/>
                </a:solidFill>
              </a:rPr>
              <a:t>New IRC 199A may provide up to 20% tax deduction on net rental property taxable income if property rises to level of </a:t>
            </a:r>
            <a:r>
              <a:rPr lang="en-US" sz="1600" dirty="0" err="1">
                <a:solidFill>
                  <a:srgbClr val="0070C0"/>
                </a:solidFill>
              </a:rPr>
              <a:t>ToB</a:t>
            </a:r>
            <a:r>
              <a:rPr lang="en-US" sz="1600" dirty="0">
                <a:solidFill>
                  <a:srgbClr val="0070C0"/>
                </a:solidFill>
              </a:rPr>
              <a:t> OR new 199A Rental Property Safe Harbor.</a:t>
            </a:r>
          </a:p>
          <a:p>
            <a:pPr marL="174625" indent="-174625">
              <a:buClr>
                <a:srgbClr val="EE6612"/>
              </a:buClr>
              <a:buFont typeface="Arial" pitchFamily="34" charset="0"/>
              <a:buChar char="•"/>
            </a:pPr>
            <a:r>
              <a:rPr lang="en-US" sz="1600" dirty="0">
                <a:solidFill>
                  <a:srgbClr val="0070C0"/>
                </a:solidFill>
              </a:rPr>
              <a:t>The rental activity must rise to the level of a trade or business (</a:t>
            </a:r>
            <a:r>
              <a:rPr lang="en-US" sz="1600" dirty="0" err="1">
                <a:solidFill>
                  <a:srgbClr val="0070C0"/>
                </a:solidFill>
              </a:rPr>
              <a:t>TorB</a:t>
            </a:r>
            <a:r>
              <a:rPr lang="en-US" sz="1600" dirty="0">
                <a:solidFill>
                  <a:srgbClr val="0070C0"/>
                </a:solidFill>
              </a:rPr>
              <a:t>)—</a:t>
            </a:r>
            <a:r>
              <a:rPr lang="en-US" sz="1600" dirty="0" err="1">
                <a:solidFill>
                  <a:srgbClr val="0070C0"/>
                </a:solidFill>
              </a:rPr>
              <a:t>ToB</a:t>
            </a:r>
            <a:r>
              <a:rPr lang="en-US" sz="1600" dirty="0">
                <a:solidFill>
                  <a:srgbClr val="0070C0"/>
                </a:solidFill>
              </a:rPr>
              <a:t> is not defined anywhere by Congress or the IRS.  Tax community relies on various tax and Supreme Court rulings for attributes of a </a:t>
            </a:r>
            <a:r>
              <a:rPr lang="en-US" sz="1600" dirty="0" err="1">
                <a:solidFill>
                  <a:srgbClr val="0070C0"/>
                </a:solidFill>
              </a:rPr>
              <a:t>ToB</a:t>
            </a:r>
            <a:r>
              <a:rPr lang="en-US" sz="1600" dirty="0">
                <a:solidFill>
                  <a:srgbClr val="0070C0"/>
                </a:solidFill>
              </a:rPr>
              <a:t>.</a:t>
            </a:r>
          </a:p>
          <a:p>
            <a:pPr marL="174625" indent="-174625">
              <a:buClr>
                <a:srgbClr val="EE6612"/>
              </a:buClr>
              <a:buFont typeface="Arial" pitchFamily="34" charset="0"/>
              <a:buChar char="•"/>
            </a:pPr>
            <a:r>
              <a:rPr lang="en-US" sz="1600" dirty="0">
                <a:solidFill>
                  <a:srgbClr val="0070C0"/>
                </a:solidFill>
              </a:rPr>
              <a:t>All trades or businesses must issue Forms 1099-MISC annually to qualifying service providers—costly and not necessary unless rental property rises to level of </a:t>
            </a:r>
            <a:r>
              <a:rPr lang="en-US" sz="1600" dirty="0" err="1">
                <a:solidFill>
                  <a:srgbClr val="0070C0"/>
                </a:solidFill>
              </a:rPr>
              <a:t>ToB</a:t>
            </a:r>
            <a:r>
              <a:rPr lang="en-US" sz="1600" dirty="0">
                <a:solidFill>
                  <a:srgbClr val="0070C0"/>
                </a:solidFill>
              </a:rPr>
              <a:t> so most rental properties do not argue </a:t>
            </a:r>
            <a:r>
              <a:rPr lang="en-US" sz="1600" dirty="0" err="1">
                <a:solidFill>
                  <a:srgbClr val="0070C0"/>
                </a:solidFill>
              </a:rPr>
              <a:t>TorB</a:t>
            </a:r>
            <a:r>
              <a:rPr lang="en-US" sz="1600" dirty="0">
                <a:solidFill>
                  <a:srgbClr val="0070C0"/>
                </a:solidFill>
              </a:rPr>
              <a:t>.</a:t>
            </a:r>
          </a:p>
          <a:p>
            <a:pPr marL="174625" indent="-174625">
              <a:buClr>
                <a:srgbClr val="EE6612"/>
              </a:buClr>
              <a:buFont typeface="Arial" pitchFamily="34" charset="0"/>
              <a:buChar char="•"/>
            </a:pPr>
            <a:r>
              <a:rPr lang="en-US" sz="1600" dirty="0">
                <a:solidFill>
                  <a:srgbClr val="0070C0"/>
                </a:solidFill>
              </a:rPr>
              <a:t>If </a:t>
            </a:r>
            <a:r>
              <a:rPr lang="en-US" sz="1600" dirty="0" err="1">
                <a:solidFill>
                  <a:srgbClr val="0070C0"/>
                </a:solidFill>
              </a:rPr>
              <a:t>ToB</a:t>
            </a:r>
            <a:r>
              <a:rPr lang="en-US" sz="1600" dirty="0">
                <a:solidFill>
                  <a:srgbClr val="0070C0"/>
                </a:solidFill>
              </a:rPr>
              <a:t>, then must issue Forms 1099-MISC; currently unclear if rental activities qualifying under new safe harbor also must issue Forms 1099-MISC.</a:t>
            </a:r>
          </a:p>
        </p:txBody>
      </p:sp>
      <p:sp>
        <p:nvSpPr>
          <p:cNvPr id="5" name="Slide Number Placeholder 4"/>
          <p:cNvSpPr>
            <a:spLocks noGrp="1"/>
          </p:cNvSpPr>
          <p:nvPr>
            <p:ph type="sldNum" sz="quarter" idx="12"/>
          </p:nvPr>
        </p:nvSpPr>
        <p:spPr/>
        <p:txBody>
          <a:bodyPr/>
          <a:lstStyle/>
          <a:p>
            <a:fld id="{7F56EB79-833D-4BC0-854A-D241C38066C1}" type="slidenum">
              <a:rPr lang="en-US" smtClean="0"/>
              <a:t>24</a:t>
            </a:fld>
            <a:endParaRPr lang="en-US"/>
          </a:p>
        </p:txBody>
      </p:sp>
    </p:spTree>
    <p:extLst>
      <p:ext uri="{BB962C8B-B14F-4D97-AF65-F5344CB8AC3E}">
        <p14:creationId xmlns:p14="http://schemas.microsoft.com/office/powerpoint/2010/main" val="23264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solidFill>
                  <a:srgbClr val="F75E09"/>
                </a:solidFill>
              </a:rPr>
              <a:t>Rental Property Complexities for U.S. Government Employees Overseas</a:t>
            </a:r>
          </a:p>
        </p:txBody>
      </p:sp>
      <p:sp>
        <p:nvSpPr>
          <p:cNvPr id="3" name="Subtitle 2"/>
          <p:cNvSpPr>
            <a:spLocks noGrp="1"/>
          </p:cNvSpPr>
          <p:nvPr>
            <p:ph type="subTitle" idx="1"/>
          </p:nvPr>
        </p:nvSpPr>
        <p:spPr/>
        <p:txBody>
          <a:bodyPr/>
          <a:lstStyle/>
          <a:p>
            <a:r>
              <a:rPr lang="en-US" b="1" dirty="0">
                <a:solidFill>
                  <a:srgbClr val="0C3674"/>
                </a:solidFill>
                <a:latin typeface="+mj-lt"/>
              </a:rPr>
              <a:t>Foreign Service Institute</a:t>
            </a:r>
          </a:p>
          <a:p>
            <a:r>
              <a:rPr lang="en-US" b="1" dirty="0">
                <a:solidFill>
                  <a:srgbClr val="0C3674"/>
                </a:solidFill>
                <a:latin typeface="+mj-lt"/>
              </a:rPr>
              <a:t>February 14, 2019</a:t>
            </a:r>
          </a:p>
        </p:txBody>
      </p:sp>
      <p:sp>
        <p:nvSpPr>
          <p:cNvPr id="4" name="Slide Number Placeholder 3"/>
          <p:cNvSpPr>
            <a:spLocks noGrp="1"/>
          </p:cNvSpPr>
          <p:nvPr>
            <p:ph type="sldNum" sz="quarter" idx="12"/>
          </p:nvPr>
        </p:nvSpPr>
        <p:spPr/>
        <p:txBody>
          <a:bodyPr/>
          <a:lstStyle/>
          <a:p>
            <a:fld id="{7F56EB79-833D-4BC0-854A-D241C38066C1}" type="slidenum">
              <a:rPr lang="en-US" smtClean="0"/>
              <a:t>25</a:t>
            </a:fld>
            <a:endParaRPr lang="en-US"/>
          </a:p>
        </p:txBody>
      </p:sp>
    </p:spTree>
    <p:extLst>
      <p:ext uri="{BB962C8B-B14F-4D97-AF65-F5344CB8AC3E}">
        <p14:creationId xmlns:p14="http://schemas.microsoft.com/office/powerpoint/2010/main" val="218415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solidFill>
                  <a:srgbClr val="F75E09"/>
                </a:solidFill>
              </a:rPr>
              <a:t>Rental Properties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8605" y="5769864"/>
            <a:ext cx="2983992" cy="935736"/>
          </a:xfrm>
          <a:prstGeom prst="rect">
            <a:avLst/>
          </a:prstGeom>
        </p:spPr>
      </p:pic>
      <p:sp>
        <p:nvSpPr>
          <p:cNvPr id="25" name="TextBox 24"/>
          <p:cNvSpPr txBox="1"/>
          <p:nvPr/>
        </p:nvSpPr>
        <p:spPr>
          <a:xfrm>
            <a:off x="4810356" y="-20973"/>
            <a:ext cx="4343400" cy="1815882"/>
          </a:xfrm>
          <a:prstGeom prst="rect">
            <a:avLst/>
          </a:prstGeom>
          <a:noFill/>
        </p:spPr>
        <p:txBody>
          <a:bodyPr wrap="square" rtlCol="0">
            <a:spAutoFit/>
          </a:bodyPr>
          <a:lstStyle/>
          <a:p>
            <a:pPr algn="just"/>
            <a:r>
              <a:rPr lang="en-US" sz="1600" dirty="0"/>
              <a:t>Note:  This example assumes a primary residence converted into rental status.  Other rules apply to vacation homes rented less than 15 days and residences rented &gt; 15 days but used for personal purposes for more than the greater of 14 days or 10% of total days rented.</a:t>
            </a:r>
          </a:p>
        </p:txBody>
      </p:sp>
      <p:sp>
        <p:nvSpPr>
          <p:cNvPr id="28" name="Flowchart: Decision 27"/>
          <p:cNvSpPr/>
          <p:nvPr/>
        </p:nvSpPr>
        <p:spPr>
          <a:xfrm>
            <a:off x="2286000" y="1524000"/>
            <a:ext cx="2209800" cy="1752600"/>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Fair Market Rent?</a:t>
            </a:r>
          </a:p>
        </p:txBody>
      </p:sp>
      <p:sp>
        <p:nvSpPr>
          <p:cNvPr id="29" name="Flowchart: Decision 28"/>
          <p:cNvSpPr/>
          <p:nvPr/>
        </p:nvSpPr>
        <p:spPr>
          <a:xfrm>
            <a:off x="4038600" y="2895600"/>
            <a:ext cx="2209800" cy="1752600"/>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Related Party?</a:t>
            </a:r>
          </a:p>
        </p:txBody>
      </p:sp>
      <p:grpSp>
        <p:nvGrpSpPr>
          <p:cNvPr id="31" name="Group 30"/>
          <p:cNvGrpSpPr/>
          <p:nvPr/>
        </p:nvGrpSpPr>
        <p:grpSpPr>
          <a:xfrm>
            <a:off x="228600" y="2101724"/>
            <a:ext cx="2057400" cy="2775076"/>
            <a:chOff x="914400" y="1492124"/>
            <a:chExt cx="2057400" cy="2775076"/>
          </a:xfrm>
        </p:grpSpPr>
        <p:cxnSp>
          <p:nvCxnSpPr>
            <p:cNvPr id="32" name="Straight Connector 31"/>
            <p:cNvCxnSpPr/>
            <p:nvPr/>
          </p:nvCxnSpPr>
          <p:spPr>
            <a:xfrm rot="10800000">
              <a:off x="1752600" y="1768927"/>
              <a:ext cx="12192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1066006" y="2438400"/>
              <a:ext cx="1372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09800" y="1492124"/>
              <a:ext cx="599844" cy="369332"/>
            </a:xfrm>
            <a:prstGeom prst="rect">
              <a:avLst/>
            </a:prstGeom>
            <a:noFill/>
          </p:spPr>
          <p:txBody>
            <a:bodyPr wrap="none" rtlCol="0">
              <a:spAutoFit/>
            </a:bodyPr>
            <a:lstStyle/>
            <a:p>
              <a:r>
                <a:rPr lang="en-US" dirty="0"/>
                <a:t>YES</a:t>
              </a:r>
            </a:p>
          </p:txBody>
        </p:sp>
        <p:sp>
          <p:nvSpPr>
            <p:cNvPr id="35" name="Rectangle 34"/>
            <p:cNvSpPr/>
            <p:nvPr/>
          </p:nvSpPr>
          <p:spPr>
            <a:xfrm>
              <a:off x="914400" y="3124200"/>
              <a:ext cx="1752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Schedule E</a:t>
              </a:r>
            </a:p>
          </p:txBody>
        </p:sp>
      </p:grpSp>
      <p:grpSp>
        <p:nvGrpSpPr>
          <p:cNvPr id="36" name="Group 35"/>
          <p:cNvGrpSpPr/>
          <p:nvPr/>
        </p:nvGrpSpPr>
        <p:grpSpPr>
          <a:xfrm>
            <a:off x="4267200" y="4648200"/>
            <a:ext cx="1752600" cy="1600200"/>
            <a:chOff x="4953000" y="4038600"/>
            <a:chExt cx="1752600" cy="1600200"/>
          </a:xfrm>
        </p:grpSpPr>
        <p:sp>
          <p:nvSpPr>
            <p:cNvPr id="37" name="Rectangle 36"/>
            <p:cNvSpPr/>
            <p:nvPr/>
          </p:nvSpPr>
          <p:spPr>
            <a:xfrm>
              <a:off x="4953000" y="4495800"/>
              <a:ext cx="1752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 Renting For Profit Rules</a:t>
              </a:r>
            </a:p>
          </p:txBody>
        </p:sp>
        <p:grpSp>
          <p:nvGrpSpPr>
            <p:cNvPr id="38" name="Group 37"/>
            <p:cNvGrpSpPr/>
            <p:nvPr/>
          </p:nvGrpSpPr>
          <p:grpSpPr>
            <a:xfrm>
              <a:off x="5791200" y="4038600"/>
              <a:ext cx="535724" cy="457200"/>
              <a:chOff x="6019800" y="4343400"/>
              <a:chExt cx="535724" cy="457200"/>
            </a:xfrm>
          </p:grpSpPr>
          <p:cxnSp>
            <p:nvCxnSpPr>
              <p:cNvPr id="39" name="Straight Arrow Connector 38"/>
              <p:cNvCxnSpPr/>
              <p:nvPr/>
            </p:nvCxnSpPr>
            <p:spPr>
              <a:xfrm>
                <a:off x="6096000" y="4343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019800" y="4343400"/>
                <a:ext cx="535724" cy="369332"/>
              </a:xfrm>
              <a:prstGeom prst="rect">
                <a:avLst/>
              </a:prstGeom>
              <a:noFill/>
            </p:spPr>
            <p:txBody>
              <a:bodyPr wrap="none" rtlCol="0">
                <a:spAutoFit/>
              </a:bodyPr>
              <a:lstStyle/>
              <a:p>
                <a:r>
                  <a:rPr lang="en-US" dirty="0"/>
                  <a:t>NO</a:t>
                </a:r>
              </a:p>
            </p:txBody>
          </p:sp>
        </p:grpSp>
      </p:grpSp>
      <p:grpSp>
        <p:nvGrpSpPr>
          <p:cNvPr id="45" name="Group 44"/>
          <p:cNvGrpSpPr/>
          <p:nvPr/>
        </p:nvGrpSpPr>
        <p:grpSpPr>
          <a:xfrm>
            <a:off x="4572000" y="2133600"/>
            <a:ext cx="647700" cy="762000"/>
            <a:chOff x="4495800" y="2133600"/>
            <a:chExt cx="647700" cy="762000"/>
          </a:xfrm>
        </p:grpSpPr>
        <p:sp>
          <p:nvSpPr>
            <p:cNvPr id="30" name="TextBox 29"/>
            <p:cNvSpPr txBox="1"/>
            <p:nvPr/>
          </p:nvSpPr>
          <p:spPr>
            <a:xfrm>
              <a:off x="4569676" y="2133600"/>
              <a:ext cx="535724" cy="369332"/>
            </a:xfrm>
            <a:prstGeom prst="rect">
              <a:avLst/>
            </a:prstGeom>
            <a:noFill/>
          </p:spPr>
          <p:txBody>
            <a:bodyPr wrap="none" rtlCol="0">
              <a:spAutoFit/>
            </a:bodyPr>
            <a:lstStyle/>
            <a:p>
              <a:r>
                <a:rPr lang="en-US" dirty="0"/>
                <a:t>NO</a:t>
              </a:r>
            </a:p>
          </p:txBody>
        </p:sp>
        <p:cxnSp>
          <p:nvCxnSpPr>
            <p:cNvPr id="42" name="Elbow Connector 41"/>
            <p:cNvCxnSpPr>
              <a:endCxn id="29" idx="0"/>
            </p:cNvCxnSpPr>
            <p:nvPr/>
          </p:nvCxnSpPr>
          <p:spPr>
            <a:xfrm>
              <a:off x="4495800" y="2397577"/>
              <a:ext cx="647700" cy="4980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172200" y="3200400"/>
            <a:ext cx="2667000" cy="1143000"/>
            <a:chOff x="6324600" y="2743200"/>
            <a:chExt cx="2667000" cy="1143000"/>
          </a:xfrm>
        </p:grpSpPr>
        <p:sp>
          <p:nvSpPr>
            <p:cNvPr id="41" name="Rectangle 40"/>
            <p:cNvSpPr/>
            <p:nvPr/>
          </p:nvSpPr>
          <p:spPr>
            <a:xfrm>
              <a:off x="7239000" y="2743200"/>
              <a:ext cx="1752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Schedule A with rental income separately reported</a:t>
              </a:r>
            </a:p>
          </p:txBody>
        </p:sp>
        <p:cxnSp>
          <p:nvCxnSpPr>
            <p:cNvPr id="43" name="Straight Arrow Connector 42"/>
            <p:cNvCxnSpPr>
              <a:stCxn id="29" idx="3"/>
              <a:endCxn id="41" idx="1"/>
            </p:cNvCxnSpPr>
            <p:nvPr/>
          </p:nvCxnSpPr>
          <p:spPr>
            <a:xfrm>
              <a:off x="6324600" y="33147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400800" y="3059668"/>
              <a:ext cx="646331" cy="369332"/>
            </a:xfrm>
            <a:prstGeom prst="rect">
              <a:avLst/>
            </a:prstGeom>
            <a:noFill/>
          </p:spPr>
          <p:txBody>
            <a:bodyPr wrap="none" rtlCol="0">
              <a:spAutoFit/>
            </a:bodyPr>
            <a:lstStyle/>
            <a:p>
              <a:r>
                <a:rPr lang="en-US" dirty="0"/>
                <a:t>YES</a:t>
              </a:r>
            </a:p>
          </p:txBody>
        </p:sp>
      </p:grpSp>
      <p:sp>
        <p:nvSpPr>
          <p:cNvPr id="4" name="Slide Number Placeholder 3"/>
          <p:cNvSpPr>
            <a:spLocks noGrp="1"/>
          </p:cNvSpPr>
          <p:nvPr>
            <p:ph type="sldNum" sz="quarter" idx="12"/>
          </p:nvPr>
        </p:nvSpPr>
        <p:spPr/>
        <p:txBody>
          <a:bodyPr/>
          <a:lstStyle/>
          <a:p>
            <a:fld id="{7F56EB79-833D-4BC0-854A-D241C38066C1}" type="slidenum">
              <a:rPr lang="en-US" smtClean="0"/>
              <a:t>3</a:t>
            </a:fld>
            <a:endParaRPr lang="en-US"/>
          </a:p>
        </p:txBody>
      </p:sp>
    </p:spTree>
    <p:extLst>
      <p:ext uri="{BB962C8B-B14F-4D97-AF65-F5344CB8AC3E}">
        <p14:creationId xmlns:p14="http://schemas.microsoft.com/office/powerpoint/2010/main" val="13611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6096000" y="389020"/>
            <a:ext cx="2760291" cy="1287379"/>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r"/>
            <a:r>
              <a:rPr lang="en-US" dirty="0">
                <a:solidFill>
                  <a:srgbClr val="F75E09"/>
                </a:solidFill>
              </a:rPr>
              <a:t>Rental Properties</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605" y="5943600"/>
            <a:ext cx="2983992" cy="935736"/>
          </a:xfrm>
          <a:prstGeom prst="rect">
            <a:avLst/>
          </a:prstGeom>
        </p:spPr>
      </p:pic>
      <p:cxnSp>
        <p:nvCxnSpPr>
          <p:cNvPr id="37" name="Straight Arrow Connector 36"/>
          <p:cNvCxnSpPr/>
          <p:nvPr/>
        </p:nvCxnSpPr>
        <p:spPr>
          <a:xfrm rot="10800000">
            <a:off x="2994358" y="2743200"/>
            <a:ext cx="1143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2362200" y="4316181"/>
            <a:ext cx="4380804" cy="338554"/>
            <a:chOff x="4215291" y="4087688"/>
            <a:chExt cx="10742500" cy="345212"/>
          </a:xfrm>
        </p:grpSpPr>
        <p:sp>
          <p:nvSpPr>
            <p:cNvPr id="43" name="Rectangle 42"/>
            <p:cNvSpPr/>
            <p:nvPr/>
          </p:nvSpPr>
          <p:spPr>
            <a:xfrm>
              <a:off x="4215291" y="4296872"/>
              <a:ext cx="1550162" cy="1293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flipH="1" flipV="1">
              <a:off x="6083848" y="4373450"/>
              <a:ext cx="4412621" cy="218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533205" y="4087688"/>
              <a:ext cx="8424586" cy="345212"/>
            </a:xfrm>
            <a:prstGeom prst="rect">
              <a:avLst/>
            </a:prstGeom>
            <a:noFill/>
          </p:spPr>
          <p:txBody>
            <a:bodyPr wrap="none" rtlCol="0">
              <a:spAutoFit/>
            </a:bodyPr>
            <a:lstStyle/>
            <a:p>
              <a:r>
                <a:rPr lang="en-US" sz="1600" b="1" dirty="0">
                  <a:solidFill>
                    <a:srgbClr val="0070C0"/>
                  </a:solidFill>
                </a:rPr>
                <a:t>Depreciation from Capitalization</a:t>
              </a:r>
            </a:p>
          </p:txBody>
        </p:sp>
      </p:grpSp>
      <p:sp>
        <p:nvSpPr>
          <p:cNvPr id="24" name="TextBox 23"/>
          <p:cNvSpPr txBox="1"/>
          <p:nvPr/>
        </p:nvSpPr>
        <p:spPr>
          <a:xfrm>
            <a:off x="5867400" y="1875472"/>
            <a:ext cx="2983992" cy="1477328"/>
          </a:xfrm>
          <a:prstGeom prst="rect">
            <a:avLst/>
          </a:prstGeom>
          <a:noFill/>
          <a:ln w="38100">
            <a:solidFill>
              <a:srgbClr val="EE6612"/>
            </a:solidFill>
          </a:ln>
        </p:spPr>
        <p:txBody>
          <a:bodyPr wrap="square" rtlCol="0">
            <a:spAutoFit/>
          </a:bodyPr>
          <a:lstStyle/>
          <a:p>
            <a:pPr algn="ctr"/>
            <a:r>
              <a:rPr lang="en-US" dirty="0"/>
              <a:t>If part-year primary residence and part-year rental, then allocation required between Schedules A and E</a:t>
            </a:r>
          </a:p>
        </p:txBody>
      </p:sp>
      <p:grpSp>
        <p:nvGrpSpPr>
          <p:cNvPr id="9" name="Group 8"/>
          <p:cNvGrpSpPr/>
          <p:nvPr/>
        </p:nvGrpSpPr>
        <p:grpSpPr>
          <a:xfrm>
            <a:off x="304800" y="5257800"/>
            <a:ext cx="8305801" cy="1066800"/>
            <a:chOff x="380999" y="5410200"/>
            <a:chExt cx="8305801" cy="1066800"/>
          </a:xfrm>
        </p:grpSpPr>
        <p:sp>
          <p:nvSpPr>
            <p:cNvPr id="47" name="Rectangle 46"/>
            <p:cNvSpPr/>
            <p:nvPr/>
          </p:nvSpPr>
          <p:spPr>
            <a:xfrm>
              <a:off x="380999" y="6163270"/>
              <a:ext cx="4642957" cy="3137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023958" y="5410200"/>
              <a:ext cx="3662842" cy="909935"/>
              <a:chOff x="4876801" y="5410200"/>
              <a:chExt cx="3662842" cy="909935"/>
            </a:xfrm>
          </p:grpSpPr>
          <p:sp>
            <p:nvSpPr>
              <p:cNvPr id="52" name="TextBox 51"/>
              <p:cNvSpPr txBox="1"/>
              <p:nvPr/>
            </p:nvSpPr>
            <p:spPr>
              <a:xfrm>
                <a:off x="6312751" y="5410200"/>
                <a:ext cx="2226892" cy="338554"/>
              </a:xfrm>
              <a:prstGeom prst="rect">
                <a:avLst/>
              </a:prstGeom>
              <a:noFill/>
            </p:spPr>
            <p:txBody>
              <a:bodyPr wrap="none" rtlCol="0">
                <a:spAutoFit/>
              </a:bodyPr>
              <a:lstStyle/>
              <a:p>
                <a:r>
                  <a:rPr lang="en-US" sz="1600" b="1" dirty="0">
                    <a:solidFill>
                      <a:srgbClr val="0070C0"/>
                    </a:solidFill>
                  </a:rPr>
                  <a:t>Net Income or (Loss)</a:t>
                </a:r>
              </a:p>
            </p:txBody>
          </p:sp>
          <p:cxnSp>
            <p:nvCxnSpPr>
              <p:cNvPr id="7" name="Elbow Connector 6"/>
              <p:cNvCxnSpPr>
                <a:stCxn id="52" idx="1"/>
              </p:cNvCxnSpPr>
              <p:nvPr/>
            </p:nvCxnSpPr>
            <p:spPr>
              <a:xfrm rot="10800000" flipV="1">
                <a:off x="4876801" y="5579477"/>
                <a:ext cx="1435951" cy="740658"/>
              </a:xfrm>
              <a:prstGeom prst="bentConnector3">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grpSp>
      <p:grpSp>
        <p:nvGrpSpPr>
          <p:cNvPr id="38" name="Group 37"/>
          <p:cNvGrpSpPr/>
          <p:nvPr/>
        </p:nvGrpSpPr>
        <p:grpSpPr>
          <a:xfrm>
            <a:off x="2362200" y="3048000"/>
            <a:ext cx="4003593" cy="1446212"/>
            <a:chOff x="5791200" y="2589212"/>
            <a:chExt cx="4003593" cy="1446212"/>
          </a:xfrm>
        </p:grpSpPr>
        <p:sp>
          <p:nvSpPr>
            <p:cNvPr id="39" name="Rectangle 38"/>
            <p:cNvSpPr/>
            <p:nvPr/>
          </p:nvSpPr>
          <p:spPr>
            <a:xfrm>
              <a:off x="5791200" y="2589212"/>
              <a:ext cx="609600" cy="144621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0000"/>
                  </a:solidFill>
                </a:ln>
              </a:endParaRPr>
            </a:p>
          </p:txBody>
        </p:sp>
        <p:cxnSp>
          <p:nvCxnSpPr>
            <p:cNvPr id="40" name="Straight Arrow Connector 39"/>
            <p:cNvCxnSpPr/>
            <p:nvPr/>
          </p:nvCxnSpPr>
          <p:spPr>
            <a:xfrm rot="10800000">
              <a:off x="6477000" y="3429000"/>
              <a:ext cx="2133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553200" y="3166646"/>
              <a:ext cx="3241593" cy="338554"/>
            </a:xfrm>
            <a:prstGeom prst="rect">
              <a:avLst/>
            </a:prstGeom>
            <a:noFill/>
          </p:spPr>
          <p:txBody>
            <a:bodyPr wrap="none" rtlCol="0">
              <a:spAutoFit/>
            </a:bodyPr>
            <a:lstStyle/>
            <a:p>
              <a:r>
                <a:rPr lang="en-US" sz="1600" b="1" dirty="0">
                  <a:solidFill>
                    <a:srgbClr val="0070C0"/>
                  </a:solidFill>
                </a:rPr>
                <a:t>Currently Deductible Expenses</a:t>
              </a:r>
            </a:p>
          </p:txBody>
        </p:sp>
      </p:grpSp>
      <p:sp>
        <p:nvSpPr>
          <p:cNvPr id="2" name="Slide Number Placeholder 1"/>
          <p:cNvSpPr>
            <a:spLocks noGrp="1"/>
          </p:cNvSpPr>
          <p:nvPr>
            <p:ph type="sldNum" sz="quarter" idx="12"/>
          </p:nvPr>
        </p:nvSpPr>
        <p:spPr/>
        <p:txBody>
          <a:bodyPr/>
          <a:lstStyle/>
          <a:p>
            <a:fld id="{7F56EB79-833D-4BC0-854A-D241C38066C1}" type="slidenum">
              <a:rPr lang="en-US" smtClean="0"/>
              <a:t>4</a:t>
            </a:fld>
            <a:endParaRPr lang="en-US"/>
          </a:p>
        </p:txBody>
      </p:sp>
      <p:graphicFrame>
        <p:nvGraphicFramePr>
          <p:cNvPr id="3" name="Object 2">
            <a:extLst>
              <a:ext uri="{FF2B5EF4-FFF2-40B4-BE49-F238E27FC236}">
                <a16:creationId xmlns:a16="http://schemas.microsoft.com/office/drawing/2014/main" id="{9D544E6F-580E-4E14-9E64-8EDEA2CED33C}"/>
              </a:ext>
            </a:extLst>
          </p:cNvPr>
          <p:cNvGraphicFramePr>
            <a:graphicFrameLocks noChangeAspect="1"/>
          </p:cNvGraphicFramePr>
          <p:nvPr>
            <p:extLst>
              <p:ext uri="{D42A27DB-BD31-4B8C-83A1-F6EECF244321}">
                <p14:modId xmlns:p14="http://schemas.microsoft.com/office/powerpoint/2010/main" val="279870081"/>
              </p:ext>
            </p:extLst>
          </p:nvPr>
        </p:nvGraphicFramePr>
        <p:xfrm>
          <a:off x="41403" y="228599"/>
          <a:ext cx="4642957" cy="6541292"/>
        </p:xfrm>
        <a:graphic>
          <a:graphicData uri="http://schemas.openxmlformats.org/presentationml/2006/ole">
            <mc:AlternateContent xmlns:mc="http://schemas.openxmlformats.org/markup-compatibility/2006">
              <mc:Choice xmlns:v="urn:schemas-microsoft-com:vml" Requires="v">
                <p:oleObj spid="_x0000_s12320" name="Document" r:id="rId4" imgW="7052640" imgH="9005693" progId="Word.Document.12">
                  <p:embed/>
                </p:oleObj>
              </mc:Choice>
              <mc:Fallback>
                <p:oleObj name="Document" r:id="rId4" imgW="7052640" imgH="9005693" progId="Word.Document.12">
                  <p:embed/>
                  <p:pic>
                    <p:nvPicPr>
                      <p:cNvPr id="0" name=""/>
                      <p:cNvPicPr/>
                      <p:nvPr/>
                    </p:nvPicPr>
                    <p:blipFill>
                      <a:blip r:embed="rId5"/>
                      <a:stretch>
                        <a:fillRect/>
                      </a:stretch>
                    </p:blipFill>
                    <p:spPr>
                      <a:xfrm>
                        <a:off x="41403" y="228599"/>
                        <a:ext cx="4642957" cy="6541292"/>
                      </a:xfrm>
                      <a:prstGeom prst="rect">
                        <a:avLst/>
                      </a:prstGeom>
                    </p:spPr>
                  </p:pic>
                </p:oleObj>
              </mc:Fallback>
            </mc:AlternateContent>
          </a:graphicData>
        </a:graphic>
      </p:graphicFrame>
      <p:sp>
        <p:nvSpPr>
          <p:cNvPr id="4" name="Oval 3">
            <a:extLst>
              <a:ext uri="{FF2B5EF4-FFF2-40B4-BE49-F238E27FC236}">
                <a16:creationId xmlns:a16="http://schemas.microsoft.com/office/drawing/2014/main" id="{9B7608CE-0A98-4A41-A880-05A1967C5317}"/>
              </a:ext>
            </a:extLst>
          </p:cNvPr>
          <p:cNvSpPr/>
          <p:nvPr/>
        </p:nvSpPr>
        <p:spPr>
          <a:xfrm>
            <a:off x="3810000" y="990600"/>
            <a:ext cx="762000" cy="39328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300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605" y="5943600"/>
            <a:ext cx="2983992" cy="935736"/>
          </a:xfrm>
          <a:prstGeom prst="rect">
            <a:avLst/>
          </a:prstGeom>
        </p:spPr>
      </p:pic>
      <p:grpSp>
        <p:nvGrpSpPr>
          <p:cNvPr id="22" name="Group 21"/>
          <p:cNvGrpSpPr/>
          <p:nvPr/>
        </p:nvGrpSpPr>
        <p:grpSpPr>
          <a:xfrm>
            <a:off x="2362200" y="4343400"/>
            <a:ext cx="4466032" cy="338554"/>
            <a:chOff x="5598924" y="4233446"/>
            <a:chExt cx="4466032" cy="338554"/>
          </a:xfrm>
        </p:grpSpPr>
        <p:sp>
          <p:nvSpPr>
            <p:cNvPr id="23" name="Rectangle 22"/>
            <p:cNvSpPr/>
            <p:nvPr/>
          </p:nvSpPr>
          <p:spPr>
            <a:xfrm>
              <a:off x="5598924" y="4385846"/>
              <a:ext cx="801876" cy="1523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rot="10800000">
              <a:off x="6477000" y="4495800"/>
              <a:ext cx="2057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29400" y="4233446"/>
              <a:ext cx="3435556" cy="338554"/>
            </a:xfrm>
            <a:prstGeom prst="rect">
              <a:avLst/>
            </a:prstGeom>
            <a:noFill/>
          </p:spPr>
          <p:txBody>
            <a:bodyPr wrap="none" rtlCol="0">
              <a:spAutoFit/>
            </a:bodyPr>
            <a:lstStyle/>
            <a:p>
              <a:r>
                <a:rPr lang="en-US" sz="1600" b="1" dirty="0">
                  <a:solidFill>
                    <a:srgbClr val="0070C0"/>
                  </a:solidFill>
                </a:rPr>
                <a:t>Depreciation from Capitalization</a:t>
              </a:r>
            </a:p>
          </p:txBody>
        </p:sp>
      </p:grpSp>
      <p:sp>
        <p:nvSpPr>
          <p:cNvPr id="12" name="TextBox 11"/>
          <p:cNvSpPr txBox="1"/>
          <p:nvPr/>
        </p:nvSpPr>
        <p:spPr>
          <a:xfrm>
            <a:off x="5397961" y="1712893"/>
            <a:ext cx="3669839" cy="954107"/>
          </a:xfrm>
          <a:prstGeom prst="rect">
            <a:avLst/>
          </a:prstGeom>
          <a:noFill/>
          <a:ln w="38100">
            <a:solidFill>
              <a:srgbClr val="F75E09"/>
            </a:solidFill>
          </a:ln>
        </p:spPr>
        <p:txBody>
          <a:bodyPr wrap="square" rtlCol="0">
            <a:spAutoFit/>
            <a:scene3d>
              <a:camera prst="orthographicFront"/>
              <a:lightRig rig="threePt" dir="t"/>
            </a:scene3d>
            <a:sp3d extrusionH="57150">
              <a:bevelT w="38100" h="38100" prst="convex"/>
              <a:extrusionClr>
                <a:schemeClr val="accent3"/>
              </a:extrusionClr>
            </a:sp3d>
          </a:bodyPr>
          <a:lstStyle/>
          <a:p>
            <a:pPr algn="ctr"/>
            <a:r>
              <a:rPr lang="en-US" sz="2800" dirty="0">
                <a:solidFill>
                  <a:srgbClr val="0070C0"/>
                </a:solidFill>
              </a:rPr>
              <a:t>Capitalize Versus Expense</a:t>
            </a:r>
          </a:p>
        </p:txBody>
      </p:sp>
      <p:sp>
        <p:nvSpPr>
          <p:cNvPr id="2" name="Slide Number Placeholder 1"/>
          <p:cNvSpPr>
            <a:spLocks noGrp="1"/>
          </p:cNvSpPr>
          <p:nvPr>
            <p:ph type="sldNum" sz="quarter" idx="12"/>
          </p:nvPr>
        </p:nvSpPr>
        <p:spPr/>
        <p:txBody>
          <a:bodyPr/>
          <a:lstStyle/>
          <a:p>
            <a:fld id="{7F56EB79-833D-4BC0-854A-D241C38066C1}" type="slidenum">
              <a:rPr lang="en-US" smtClean="0"/>
              <a:t>5</a:t>
            </a:fld>
            <a:endParaRPr lang="en-US"/>
          </a:p>
        </p:txBody>
      </p:sp>
      <p:graphicFrame>
        <p:nvGraphicFramePr>
          <p:cNvPr id="11" name="Object 10">
            <a:extLst>
              <a:ext uri="{FF2B5EF4-FFF2-40B4-BE49-F238E27FC236}">
                <a16:creationId xmlns:a16="http://schemas.microsoft.com/office/drawing/2014/main" id="{2FE377C4-56BC-4783-9BAF-F36C654D8424}"/>
              </a:ext>
            </a:extLst>
          </p:cNvPr>
          <p:cNvGraphicFramePr>
            <a:graphicFrameLocks noChangeAspect="1"/>
          </p:cNvGraphicFramePr>
          <p:nvPr>
            <p:extLst>
              <p:ext uri="{D42A27DB-BD31-4B8C-83A1-F6EECF244321}">
                <p14:modId xmlns:p14="http://schemas.microsoft.com/office/powerpoint/2010/main" val="4177905423"/>
              </p:ext>
            </p:extLst>
          </p:nvPr>
        </p:nvGraphicFramePr>
        <p:xfrm>
          <a:off x="41403" y="228599"/>
          <a:ext cx="4642957" cy="6541292"/>
        </p:xfrm>
        <a:graphic>
          <a:graphicData uri="http://schemas.openxmlformats.org/presentationml/2006/ole">
            <mc:AlternateContent xmlns:mc="http://schemas.openxmlformats.org/markup-compatibility/2006">
              <mc:Choice xmlns:v="urn:schemas-microsoft-com:vml" Requires="v">
                <p:oleObj spid="_x0000_s13341" name="Document" r:id="rId4" imgW="7052640" imgH="9005693" progId="Word.Document.12">
                  <p:embed/>
                </p:oleObj>
              </mc:Choice>
              <mc:Fallback>
                <p:oleObj name="Document" r:id="rId4" imgW="7052640" imgH="9005693" progId="Word.Document.12">
                  <p:embed/>
                  <p:pic>
                    <p:nvPicPr>
                      <p:cNvPr id="3" name="Object 2">
                        <a:extLst>
                          <a:ext uri="{FF2B5EF4-FFF2-40B4-BE49-F238E27FC236}">
                            <a16:creationId xmlns:a16="http://schemas.microsoft.com/office/drawing/2014/main" id="{9D544E6F-580E-4E14-9E64-8EDEA2CED33C}"/>
                          </a:ext>
                        </a:extLst>
                      </p:cNvPr>
                      <p:cNvPicPr/>
                      <p:nvPr/>
                    </p:nvPicPr>
                    <p:blipFill>
                      <a:blip r:embed="rId5"/>
                      <a:stretch>
                        <a:fillRect/>
                      </a:stretch>
                    </p:blipFill>
                    <p:spPr>
                      <a:xfrm>
                        <a:off x="41403" y="228599"/>
                        <a:ext cx="4642957" cy="6541292"/>
                      </a:xfrm>
                      <a:prstGeom prst="rect">
                        <a:avLst/>
                      </a:prstGeom>
                    </p:spPr>
                  </p:pic>
                </p:oleObj>
              </mc:Fallback>
            </mc:AlternateContent>
          </a:graphicData>
        </a:graphic>
      </p:graphicFrame>
    </p:spTree>
    <p:extLst>
      <p:ext uri="{BB962C8B-B14F-4D97-AF65-F5344CB8AC3E}">
        <p14:creationId xmlns:p14="http://schemas.microsoft.com/office/powerpoint/2010/main" val="9304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56EB79-833D-4BC0-854A-D241C38066C1}" type="slidenum">
              <a:rPr lang="en-US" smtClean="0"/>
              <a:t>6</a:t>
            </a:fld>
            <a:endParaRPr lang="en-US"/>
          </a:p>
        </p:txBody>
      </p:sp>
      <p:sp>
        <p:nvSpPr>
          <p:cNvPr id="3" name="Title 2"/>
          <p:cNvSpPr txBox="1">
            <a:spLocks/>
          </p:cNvSpPr>
          <p:nvPr/>
        </p:nvSpPr>
        <p:spPr>
          <a:xfrm>
            <a:off x="457200" y="152400"/>
            <a:ext cx="8458200" cy="955596"/>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a:solidFill>
                  <a:srgbClr val="EE6612"/>
                </a:solidFill>
                <a:latin typeface="Calibri" panose="020F0502020204030204" pitchFamily="34" charset="0"/>
                <a:cs typeface="Times New Roman" panose="02020603050405020304" pitchFamily="18" charset="0"/>
              </a:rPr>
              <a:t>Capitalize Versus Expense: The Tangible Property Regulations (TPR)</a:t>
            </a:r>
          </a:p>
        </p:txBody>
      </p:sp>
      <p:sp>
        <p:nvSpPr>
          <p:cNvPr id="4" name="Rectangle 3"/>
          <p:cNvSpPr/>
          <p:nvPr/>
        </p:nvSpPr>
        <p:spPr>
          <a:xfrm>
            <a:off x="838200" y="1897082"/>
            <a:ext cx="7696200" cy="3970318"/>
          </a:xfrm>
          <a:prstGeom prst="rect">
            <a:avLst/>
          </a:prstGeom>
        </p:spPr>
        <p:txBody>
          <a:bodyPr wrap="square">
            <a:spAutoFit/>
          </a:bodyPr>
          <a:lstStyle/>
          <a:p>
            <a:pPr marL="285750" indent="-285750">
              <a:buFont typeface="Wingdings" panose="05000000000000000000" pitchFamily="2" charset="2"/>
              <a:buChar char="ü"/>
            </a:pPr>
            <a:r>
              <a:rPr lang="en-US" dirty="0">
                <a:cs typeface="Times New Roman" panose="02020603050405020304" pitchFamily="18" charset="0"/>
              </a:rPr>
              <a:t>Each building is its own UOP; improvements to a building are not separate UOPs.</a:t>
            </a:r>
          </a:p>
          <a:p>
            <a:pPr marL="285750" indent="-285750">
              <a:buFont typeface="Wingdings" panose="05000000000000000000" pitchFamily="2" charset="2"/>
              <a:buChar char="ü"/>
            </a:pPr>
            <a:r>
              <a:rPr lang="en-US" dirty="0">
                <a:cs typeface="Times New Roman" panose="02020603050405020304" pitchFamily="18" charset="0"/>
              </a:rPr>
              <a:t>For purposes of Improvements, a building structure consists of the building and its structural components </a:t>
            </a:r>
            <a:r>
              <a:rPr lang="en-US" b="1" i="1" dirty="0">
                <a:cs typeface="Times New Roman" panose="02020603050405020304" pitchFamily="18" charset="0"/>
              </a:rPr>
              <a:t>but not its building systems</a:t>
            </a:r>
            <a:r>
              <a:rPr lang="en-US" dirty="0">
                <a:cs typeface="Times New Roman" panose="02020603050405020304" pitchFamily="18" charset="0"/>
              </a:rPr>
              <a:t>.</a:t>
            </a:r>
          </a:p>
          <a:p>
            <a:pPr marL="285750" indent="-285750">
              <a:buFont typeface="Wingdings" panose="05000000000000000000" pitchFamily="2" charset="2"/>
              <a:buChar char="ü"/>
            </a:pPr>
            <a:r>
              <a:rPr lang="en-US" dirty="0">
                <a:cs typeface="Times New Roman" panose="02020603050405020304" pitchFamily="18" charset="0"/>
              </a:rPr>
              <a:t>Structural components:  walls, roof, windows, exterior doors, etc.</a:t>
            </a:r>
          </a:p>
          <a:p>
            <a:pPr marL="285750" indent="-285750">
              <a:buFont typeface="Wingdings" panose="05000000000000000000" pitchFamily="2" charset="2"/>
              <a:buChar char="ü"/>
            </a:pPr>
            <a:r>
              <a:rPr lang="en-US" dirty="0">
                <a:cs typeface="Times New Roman" panose="02020603050405020304" pitchFamily="18" charset="0"/>
              </a:rPr>
              <a:t>Building systems:  HVAC, plumbing, electrical, escalators, elevators, fire-protection and alarm systems, security systems, gas distributions systems (these are specifically defined under the TPR).</a:t>
            </a:r>
          </a:p>
          <a:p>
            <a:pPr marL="285750" indent="-285750">
              <a:buFont typeface="Wingdings" panose="05000000000000000000" pitchFamily="2" charset="2"/>
              <a:buChar char="ü"/>
            </a:pPr>
            <a:r>
              <a:rPr lang="en-US" dirty="0">
                <a:cs typeface="Times New Roman" panose="02020603050405020304" pitchFamily="18" charset="0"/>
              </a:rPr>
              <a:t>Certain assets within a building are their own UOP—carpet, appliances, etc.</a:t>
            </a:r>
          </a:p>
          <a:p>
            <a:pPr marL="285750" indent="-285750">
              <a:buFont typeface="Wingdings" panose="05000000000000000000" pitchFamily="2" charset="2"/>
              <a:buChar char="ü"/>
            </a:pPr>
            <a:r>
              <a:rPr lang="en-US" dirty="0">
                <a:cs typeface="Times New Roman" panose="02020603050405020304" pitchFamily="18" charset="0"/>
              </a:rPr>
              <a:t>Other considerations—too many to include.</a:t>
            </a:r>
          </a:p>
        </p:txBody>
      </p:sp>
      <p:sp>
        <p:nvSpPr>
          <p:cNvPr id="5" name="TextBox 4"/>
          <p:cNvSpPr txBox="1"/>
          <p:nvPr/>
        </p:nvSpPr>
        <p:spPr>
          <a:xfrm>
            <a:off x="1886253" y="1371600"/>
            <a:ext cx="5352747" cy="461665"/>
          </a:xfrm>
          <a:prstGeom prst="rect">
            <a:avLst/>
          </a:prstGeom>
          <a:noFill/>
        </p:spPr>
        <p:txBody>
          <a:bodyPr wrap="none" rtlCol="0">
            <a:spAutoFit/>
          </a:bodyPr>
          <a:lstStyle/>
          <a:p>
            <a:r>
              <a:rPr lang="en-US" sz="2400" b="1" dirty="0">
                <a:solidFill>
                  <a:srgbClr val="0070C0"/>
                </a:solidFill>
              </a:rPr>
              <a:t>What Is the Unit of Property (UOP)?</a:t>
            </a:r>
          </a:p>
        </p:txBody>
      </p:sp>
    </p:spTree>
    <p:extLst>
      <p:ext uri="{BB962C8B-B14F-4D97-AF65-F5344CB8AC3E}">
        <p14:creationId xmlns:p14="http://schemas.microsoft.com/office/powerpoint/2010/main" val="299265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605" y="5769864"/>
            <a:ext cx="2983992" cy="935736"/>
          </a:xfrm>
          <a:prstGeom prst="rect">
            <a:avLst/>
          </a:prstGeom>
        </p:spPr>
      </p:pic>
      <p:sp>
        <p:nvSpPr>
          <p:cNvPr id="5" name="TextBox 4"/>
          <p:cNvSpPr txBox="1"/>
          <p:nvPr/>
        </p:nvSpPr>
        <p:spPr>
          <a:xfrm>
            <a:off x="609600" y="1143000"/>
            <a:ext cx="7798930" cy="461665"/>
          </a:xfrm>
          <a:prstGeom prst="rect">
            <a:avLst/>
          </a:prstGeom>
          <a:noFill/>
        </p:spPr>
        <p:txBody>
          <a:bodyPr wrap="none" rtlCol="0">
            <a:spAutoFit/>
          </a:bodyPr>
          <a:lstStyle/>
          <a:p>
            <a:r>
              <a:rPr lang="en-US" sz="2400" b="1" dirty="0">
                <a:solidFill>
                  <a:srgbClr val="0070C0"/>
                </a:solidFill>
              </a:rPr>
              <a:t>What Expenditures Are You Required to Capitalize?</a:t>
            </a:r>
          </a:p>
        </p:txBody>
      </p:sp>
      <p:sp>
        <p:nvSpPr>
          <p:cNvPr id="3" name="TextBox 2"/>
          <p:cNvSpPr txBox="1"/>
          <p:nvPr/>
        </p:nvSpPr>
        <p:spPr>
          <a:xfrm>
            <a:off x="685800" y="1639669"/>
            <a:ext cx="7620187" cy="923330"/>
          </a:xfrm>
          <a:prstGeom prst="rect">
            <a:avLst/>
          </a:prstGeom>
          <a:noFill/>
        </p:spPr>
        <p:txBody>
          <a:bodyPr wrap="square" rtlCol="0">
            <a:spAutoFit/>
          </a:bodyPr>
          <a:lstStyle/>
          <a:p>
            <a:r>
              <a:rPr lang="en-US" dirty="0"/>
              <a:t>An expenditure is required to be capitalized under the TPR if it meets the Restoration, Adaptation, Betterment, or Improvement criteria (RABI Rules).  </a:t>
            </a:r>
          </a:p>
        </p:txBody>
      </p:sp>
      <p:sp>
        <p:nvSpPr>
          <p:cNvPr id="7" name="Slide Number Placeholder 6"/>
          <p:cNvSpPr>
            <a:spLocks noGrp="1"/>
          </p:cNvSpPr>
          <p:nvPr>
            <p:ph type="sldNum" sz="quarter" idx="12"/>
          </p:nvPr>
        </p:nvSpPr>
        <p:spPr/>
        <p:txBody>
          <a:bodyPr/>
          <a:lstStyle/>
          <a:p>
            <a:fld id="{7F56EB79-833D-4BC0-854A-D241C38066C1}" type="slidenum">
              <a:rPr lang="en-US" smtClean="0"/>
              <a:t>7</a:t>
            </a:fld>
            <a:endParaRPr lang="en-US"/>
          </a:p>
        </p:txBody>
      </p:sp>
      <p:sp>
        <p:nvSpPr>
          <p:cNvPr id="20" name="TextBox 19"/>
          <p:cNvSpPr txBox="1"/>
          <p:nvPr/>
        </p:nvSpPr>
        <p:spPr>
          <a:xfrm>
            <a:off x="1081087" y="2514600"/>
            <a:ext cx="7315200"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70C0"/>
                </a:solidFill>
              </a:rPr>
              <a:t>Restoration—returns the UOP to its ordinarily efficient operating condition after significant deterioration; rebuilding to like-new condition after end of ADS class life, more!</a:t>
            </a:r>
          </a:p>
          <a:p>
            <a:pPr marL="285750" indent="-285750">
              <a:buFont typeface="Wingdings" panose="05000000000000000000" pitchFamily="2" charset="2"/>
              <a:buChar char="Ø"/>
            </a:pPr>
            <a:r>
              <a:rPr lang="en-US" dirty="0">
                <a:solidFill>
                  <a:srgbClr val="0070C0"/>
                </a:solidFill>
              </a:rPr>
              <a:t>Adaptation—Adapt the UOP to a new or different use. </a:t>
            </a:r>
          </a:p>
          <a:p>
            <a:pPr marL="285750" indent="-285750">
              <a:buFont typeface="Wingdings" panose="05000000000000000000" pitchFamily="2" charset="2"/>
              <a:buChar char="Ø"/>
            </a:pPr>
            <a:r>
              <a:rPr lang="en-US" dirty="0">
                <a:solidFill>
                  <a:srgbClr val="0070C0"/>
                </a:solidFill>
              </a:rPr>
              <a:t>Betterment—ameliorates a material condition or material defect; material addition to the Unit of Property (UOP); material increase in productivity or output.</a:t>
            </a:r>
          </a:p>
          <a:p>
            <a:pPr marL="285750" indent="-285750">
              <a:buFont typeface="Wingdings" panose="05000000000000000000" pitchFamily="2" charset="2"/>
              <a:buChar char="Ø"/>
            </a:pPr>
            <a:r>
              <a:rPr lang="en-US" dirty="0">
                <a:solidFill>
                  <a:srgbClr val="0070C0"/>
                </a:solidFill>
              </a:rPr>
              <a:t>Improvement—Replacing a significant part of UOP, replacing the UOP entirely, replacing the UOP with materials that are more efficient or better quality, improvements paid over more than one year, etc.</a:t>
            </a:r>
          </a:p>
          <a:p>
            <a:pPr marL="285750" indent="-285750">
              <a:buFont typeface="Wingdings" panose="05000000000000000000" pitchFamily="2" charset="2"/>
              <a:buChar char="Ø"/>
            </a:pPr>
            <a:r>
              <a:rPr lang="en-US" dirty="0"/>
              <a:t>NOTE!  The amount paid for the expenditure is irrelevant!</a:t>
            </a:r>
          </a:p>
        </p:txBody>
      </p:sp>
      <p:sp>
        <p:nvSpPr>
          <p:cNvPr id="8" name="Title 2"/>
          <p:cNvSpPr txBox="1">
            <a:spLocks/>
          </p:cNvSpPr>
          <p:nvPr/>
        </p:nvSpPr>
        <p:spPr>
          <a:xfrm>
            <a:off x="457200" y="152400"/>
            <a:ext cx="8458200" cy="955596"/>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a:solidFill>
                  <a:srgbClr val="EE6612"/>
                </a:solidFill>
                <a:latin typeface="Calibri" panose="020F0502020204030204" pitchFamily="34" charset="0"/>
                <a:cs typeface="Times New Roman" panose="02020603050405020304" pitchFamily="18" charset="0"/>
              </a:rPr>
              <a:t>Capitalize Versus Expense: The Tangible Property Regulations (TPR)</a:t>
            </a:r>
          </a:p>
        </p:txBody>
      </p:sp>
    </p:spTree>
    <p:extLst>
      <p:ext uri="{BB962C8B-B14F-4D97-AF65-F5344CB8AC3E}">
        <p14:creationId xmlns:p14="http://schemas.microsoft.com/office/powerpoint/2010/main" val="1353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458200" cy="782057"/>
          </a:xfrm>
        </p:spPr>
        <p:txBody>
          <a:bodyPr>
            <a:noAutofit/>
          </a:bodyPr>
          <a:lstStyle/>
          <a:p>
            <a:r>
              <a:rPr lang="en-US" sz="3200" dirty="0">
                <a:solidFill>
                  <a:srgbClr val="EE6612"/>
                </a:solidFill>
                <a:latin typeface="Calibri" panose="020F0502020204030204" pitchFamily="34" charset="0"/>
                <a:cs typeface="Times New Roman" panose="02020603050405020304" pitchFamily="18" charset="0"/>
              </a:rPr>
              <a:t>Capitalize Versus Expense: The TPR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922264"/>
            <a:ext cx="2983992" cy="935736"/>
          </a:xfrm>
          <a:prstGeom prst="rect">
            <a:avLst/>
          </a:prstGeom>
        </p:spPr>
      </p:pic>
      <p:sp>
        <p:nvSpPr>
          <p:cNvPr id="5" name="Slide Number Placeholder 4"/>
          <p:cNvSpPr>
            <a:spLocks noGrp="1"/>
          </p:cNvSpPr>
          <p:nvPr>
            <p:ph type="sldNum" sz="quarter" idx="12"/>
          </p:nvPr>
        </p:nvSpPr>
        <p:spPr/>
        <p:txBody>
          <a:bodyPr/>
          <a:lstStyle/>
          <a:p>
            <a:fld id="{F000AEEC-3366-4594-8BB3-26D183443BA3}" type="slidenum">
              <a:rPr lang="en-US" smtClean="0"/>
              <a:t>8</a:t>
            </a:fld>
            <a:endParaRPr lang="en-US"/>
          </a:p>
        </p:txBody>
      </p:sp>
      <p:sp>
        <p:nvSpPr>
          <p:cNvPr id="12" name="Flowchart: Decision 11"/>
          <p:cNvSpPr/>
          <p:nvPr/>
        </p:nvSpPr>
        <p:spPr>
          <a:xfrm>
            <a:off x="2426320" y="990600"/>
            <a:ext cx="2298080" cy="1600200"/>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0000"/>
                </a:solidFill>
              </a:rPr>
              <a:t>Capitalization Required Under RABI or M&amp;S Rules?</a:t>
            </a:r>
          </a:p>
        </p:txBody>
      </p:sp>
      <p:grpSp>
        <p:nvGrpSpPr>
          <p:cNvPr id="19" name="Group 18"/>
          <p:cNvGrpSpPr/>
          <p:nvPr/>
        </p:nvGrpSpPr>
        <p:grpSpPr>
          <a:xfrm>
            <a:off x="4419600" y="4038600"/>
            <a:ext cx="1752600" cy="1600200"/>
            <a:chOff x="4953000" y="4038600"/>
            <a:chExt cx="1752600" cy="1600200"/>
          </a:xfrm>
        </p:grpSpPr>
        <p:sp>
          <p:nvSpPr>
            <p:cNvPr id="20" name="Rectangle 19"/>
            <p:cNvSpPr/>
            <p:nvPr/>
          </p:nvSpPr>
          <p:spPr>
            <a:xfrm>
              <a:off x="4953000" y="4495800"/>
              <a:ext cx="1752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Expense under Improvement Safe Harbor for Small TP with </a:t>
              </a:r>
              <a:r>
                <a:rPr lang="en-US" sz="1200" dirty="0" err="1">
                  <a:solidFill>
                    <a:srgbClr val="FF0000"/>
                  </a:solidFill>
                </a:rPr>
                <a:t>Bldg</a:t>
              </a:r>
              <a:r>
                <a:rPr lang="en-US" sz="1200" dirty="0">
                  <a:solidFill>
                    <a:srgbClr val="FF0000"/>
                  </a:solidFill>
                </a:rPr>
                <a:t> Election or Routine Maintenance Safe Harbor?</a:t>
              </a:r>
            </a:p>
          </p:txBody>
        </p:sp>
        <p:grpSp>
          <p:nvGrpSpPr>
            <p:cNvPr id="21" name="Group 20"/>
            <p:cNvGrpSpPr/>
            <p:nvPr/>
          </p:nvGrpSpPr>
          <p:grpSpPr>
            <a:xfrm>
              <a:off x="5791200" y="4038600"/>
              <a:ext cx="418704" cy="457200"/>
              <a:chOff x="6019800" y="4343400"/>
              <a:chExt cx="418704" cy="457200"/>
            </a:xfrm>
          </p:grpSpPr>
          <p:cxnSp>
            <p:nvCxnSpPr>
              <p:cNvPr id="22" name="Straight Arrow Connector 21"/>
              <p:cNvCxnSpPr/>
              <p:nvPr/>
            </p:nvCxnSpPr>
            <p:spPr>
              <a:xfrm>
                <a:off x="6096000" y="4343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19800" y="4343400"/>
                <a:ext cx="418704" cy="276999"/>
              </a:xfrm>
              <a:prstGeom prst="rect">
                <a:avLst/>
              </a:prstGeom>
              <a:noFill/>
            </p:spPr>
            <p:txBody>
              <a:bodyPr wrap="none" rtlCol="0">
                <a:spAutoFit/>
              </a:bodyPr>
              <a:lstStyle/>
              <a:p>
                <a:r>
                  <a:rPr lang="en-US" sz="1200" dirty="0"/>
                  <a:t>NO</a:t>
                </a:r>
              </a:p>
            </p:txBody>
          </p:sp>
        </p:grpSp>
      </p:grpSp>
      <p:grpSp>
        <p:nvGrpSpPr>
          <p:cNvPr id="2" name="Group 1"/>
          <p:cNvGrpSpPr/>
          <p:nvPr/>
        </p:nvGrpSpPr>
        <p:grpSpPr>
          <a:xfrm>
            <a:off x="381000" y="1496698"/>
            <a:ext cx="2057400" cy="2770502"/>
            <a:chOff x="381000" y="2258698"/>
            <a:chExt cx="2057400" cy="2770502"/>
          </a:xfrm>
        </p:grpSpPr>
        <p:cxnSp>
          <p:nvCxnSpPr>
            <p:cNvPr id="15" name="Straight Connector 14"/>
            <p:cNvCxnSpPr/>
            <p:nvPr/>
          </p:nvCxnSpPr>
          <p:spPr>
            <a:xfrm rot="10800000">
              <a:off x="1219200" y="2530927"/>
              <a:ext cx="12192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32606" y="3200400"/>
              <a:ext cx="1372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1000" y="3886200"/>
              <a:ext cx="1752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Expense</a:t>
              </a:r>
            </a:p>
          </p:txBody>
        </p:sp>
        <p:sp>
          <p:nvSpPr>
            <p:cNvPr id="25" name="TextBox 24"/>
            <p:cNvSpPr txBox="1"/>
            <p:nvPr/>
          </p:nvSpPr>
          <p:spPr>
            <a:xfrm>
              <a:off x="1634815" y="2258698"/>
              <a:ext cx="535724" cy="369332"/>
            </a:xfrm>
            <a:prstGeom prst="rect">
              <a:avLst/>
            </a:prstGeom>
            <a:noFill/>
          </p:spPr>
          <p:txBody>
            <a:bodyPr wrap="none" rtlCol="0">
              <a:spAutoFit/>
            </a:bodyPr>
            <a:lstStyle/>
            <a:p>
              <a:r>
                <a:rPr lang="en-US" dirty="0"/>
                <a:t>NO</a:t>
              </a:r>
            </a:p>
          </p:txBody>
        </p:sp>
      </p:grpSp>
      <p:grpSp>
        <p:nvGrpSpPr>
          <p:cNvPr id="32" name="Group 31"/>
          <p:cNvGrpSpPr/>
          <p:nvPr/>
        </p:nvGrpSpPr>
        <p:grpSpPr>
          <a:xfrm>
            <a:off x="4191000" y="1459468"/>
            <a:ext cx="2209800" cy="2579132"/>
            <a:chOff x="4191000" y="2221468"/>
            <a:chExt cx="2209800" cy="2579132"/>
          </a:xfrm>
        </p:grpSpPr>
        <p:sp>
          <p:nvSpPr>
            <p:cNvPr id="13" name="Flowchart: Decision 12"/>
            <p:cNvSpPr/>
            <p:nvPr/>
          </p:nvSpPr>
          <p:spPr>
            <a:xfrm>
              <a:off x="4191000" y="3048000"/>
              <a:ext cx="2209800" cy="1752600"/>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Expense under De </a:t>
              </a:r>
              <a:r>
                <a:rPr lang="en-US" sz="1400" dirty="0" err="1">
                  <a:solidFill>
                    <a:srgbClr val="FF0000"/>
                  </a:solidFill>
                </a:rPr>
                <a:t>Minimis</a:t>
              </a:r>
              <a:r>
                <a:rPr lang="en-US" sz="1400" dirty="0">
                  <a:solidFill>
                    <a:srgbClr val="FF0000"/>
                  </a:solidFill>
                </a:rPr>
                <a:t> Election?</a:t>
              </a:r>
            </a:p>
          </p:txBody>
        </p:sp>
        <p:sp>
          <p:nvSpPr>
            <p:cNvPr id="17" name="TextBox 16"/>
            <p:cNvSpPr txBox="1"/>
            <p:nvPr/>
          </p:nvSpPr>
          <p:spPr>
            <a:xfrm>
              <a:off x="4724400" y="2221468"/>
              <a:ext cx="599844" cy="369332"/>
            </a:xfrm>
            <a:prstGeom prst="rect">
              <a:avLst/>
            </a:prstGeom>
            <a:noFill/>
          </p:spPr>
          <p:txBody>
            <a:bodyPr wrap="none" rtlCol="0">
              <a:spAutoFit/>
            </a:bodyPr>
            <a:lstStyle/>
            <a:p>
              <a:r>
                <a:rPr lang="en-US" dirty="0"/>
                <a:t>YES</a:t>
              </a:r>
            </a:p>
          </p:txBody>
        </p:sp>
        <p:cxnSp>
          <p:nvCxnSpPr>
            <p:cNvPr id="26" name="Elbow Connector 25"/>
            <p:cNvCxnSpPr>
              <a:endCxn id="13" idx="0"/>
            </p:cNvCxnSpPr>
            <p:nvPr/>
          </p:nvCxnSpPr>
          <p:spPr>
            <a:xfrm>
              <a:off x="4724400" y="2549977"/>
              <a:ext cx="647700" cy="4980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324600" y="2590800"/>
            <a:ext cx="2667000" cy="1143000"/>
            <a:chOff x="6324600" y="2590800"/>
            <a:chExt cx="2667000" cy="1143000"/>
          </a:xfrm>
        </p:grpSpPr>
        <p:sp>
          <p:nvSpPr>
            <p:cNvPr id="28" name="Rectangle 27"/>
            <p:cNvSpPr/>
            <p:nvPr/>
          </p:nvSpPr>
          <p:spPr>
            <a:xfrm>
              <a:off x="7239000" y="2590800"/>
              <a:ext cx="1752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Expense with election </a:t>
              </a:r>
              <a:r>
                <a:rPr lang="en-US" dirty="0" err="1">
                  <a:solidFill>
                    <a:srgbClr val="FF0000"/>
                  </a:solidFill>
                </a:rPr>
                <a:t>stmt</a:t>
              </a:r>
              <a:r>
                <a:rPr lang="en-US" dirty="0">
                  <a:solidFill>
                    <a:srgbClr val="FF0000"/>
                  </a:solidFill>
                </a:rPr>
                <a:t> if applicable</a:t>
              </a:r>
            </a:p>
          </p:txBody>
        </p:sp>
        <p:cxnSp>
          <p:nvCxnSpPr>
            <p:cNvPr id="29" name="Straight Arrow Connector 28"/>
            <p:cNvCxnSpPr>
              <a:stCxn id="13" idx="3"/>
              <a:endCxn id="28" idx="1"/>
            </p:cNvCxnSpPr>
            <p:nvPr/>
          </p:nvCxnSpPr>
          <p:spPr>
            <a:xfrm>
              <a:off x="6324600" y="31623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00800" y="2907268"/>
              <a:ext cx="646331" cy="369332"/>
            </a:xfrm>
            <a:prstGeom prst="rect">
              <a:avLst/>
            </a:prstGeom>
            <a:noFill/>
          </p:spPr>
          <p:txBody>
            <a:bodyPr wrap="none" rtlCol="0">
              <a:spAutoFit/>
            </a:bodyPr>
            <a:lstStyle/>
            <a:p>
              <a:r>
                <a:rPr lang="en-US" dirty="0"/>
                <a:t>YES</a:t>
              </a:r>
            </a:p>
          </p:txBody>
        </p:sp>
      </p:grpSp>
      <p:grpSp>
        <p:nvGrpSpPr>
          <p:cNvPr id="7" name="Group 6"/>
          <p:cNvGrpSpPr/>
          <p:nvPr/>
        </p:nvGrpSpPr>
        <p:grpSpPr>
          <a:xfrm>
            <a:off x="6172200" y="3733800"/>
            <a:ext cx="1943100" cy="1436132"/>
            <a:chOff x="6172200" y="3733800"/>
            <a:chExt cx="1943100" cy="1436132"/>
          </a:xfrm>
        </p:grpSpPr>
        <p:cxnSp>
          <p:nvCxnSpPr>
            <p:cNvPr id="33" name="Straight Arrow Connector 32"/>
            <p:cNvCxnSpPr>
              <a:endCxn id="28" idx="2"/>
            </p:cNvCxnSpPr>
            <p:nvPr/>
          </p:nvCxnSpPr>
          <p:spPr>
            <a:xfrm flipV="1">
              <a:off x="6172200" y="3733800"/>
              <a:ext cx="1943100" cy="132183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248400" y="4800600"/>
              <a:ext cx="646331" cy="369332"/>
            </a:xfrm>
            <a:prstGeom prst="rect">
              <a:avLst/>
            </a:prstGeom>
            <a:noFill/>
          </p:spPr>
          <p:txBody>
            <a:bodyPr wrap="none" rtlCol="0">
              <a:spAutoFit/>
            </a:bodyPr>
            <a:lstStyle/>
            <a:p>
              <a:r>
                <a:rPr lang="en-US" dirty="0"/>
                <a:t>YES</a:t>
              </a:r>
            </a:p>
          </p:txBody>
        </p:sp>
      </p:grpSp>
      <p:grpSp>
        <p:nvGrpSpPr>
          <p:cNvPr id="39" name="Group 38"/>
          <p:cNvGrpSpPr/>
          <p:nvPr/>
        </p:nvGrpSpPr>
        <p:grpSpPr>
          <a:xfrm>
            <a:off x="4419600" y="5655564"/>
            <a:ext cx="1752600" cy="1143000"/>
            <a:chOff x="4953000" y="4419600"/>
            <a:chExt cx="1752600" cy="1143000"/>
          </a:xfrm>
        </p:grpSpPr>
        <p:sp>
          <p:nvSpPr>
            <p:cNvPr id="40" name="Rectangle 39"/>
            <p:cNvSpPr/>
            <p:nvPr/>
          </p:nvSpPr>
          <p:spPr>
            <a:xfrm>
              <a:off x="4953000" y="4800600"/>
              <a:ext cx="17526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Capitalize but consider PAD</a:t>
              </a:r>
            </a:p>
          </p:txBody>
        </p:sp>
        <p:grpSp>
          <p:nvGrpSpPr>
            <p:cNvPr id="41" name="Group 40"/>
            <p:cNvGrpSpPr/>
            <p:nvPr/>
          </p:nvGrpSpPr>
          <p:grpSpPr>
            <a:xfrm>
              <a:off x="5865076" y="4419600"/>
              <a:ext cx="535724" cy="445532"/>
              <a:chOff x="6093676" y="4724400"/>
              <a:chExt cx="535724" cy="445532"/>
            </a:xfrm>
          </p:grpSpPr>
          <p:cxnSp>
            <p:nvCxnSpPr>
              <p:cNvPr id="42" name="Straight Arrow Connector 41"/>
              <p:cNvCxnSpPr/>
              <p:nvPr/>
            </p:nvCxnSpPr>
            <p:spPr>
              <a:xfrm flipH="1">
                <a:off x="6093676" y="4724400"/>
                <a:ext cx="2324"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093676" y="4800600"/>
                <a:ext cx="535724" cy="369332"/>
              </a:xfrm>
              <a:prstGeom prst="rect">
                <a:avLst/>
              </a:prstGeom>
              <a:noFill/>
            </p:spPr>
            <p:txBody>
              <a:bodyPr wrap="none" rtlCol="0">
                <a:spAutoFit/>
              </a:bodyPr>
              <a:lstStyle/>
              <a:p>
                <a:r>
                  <a:rPr lang="en-US" dirty="0"/>
                  <a:t>NO</a:t>
                </a:r>
              </a:p>
            </p:txBody>
          </p:sp>
        </p:grpSp>
      </p:grpSp>
    </p:spTree>
    <p:extLst>
      <p:ext uri="{BB962C8B-B14F-4D97-AF65-F5344CB8AC3E}">
        <p14:creationId xmlns:p14="http://schemas.microsoft.com/office/powerpoint/2010/main" val="141219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534400" cy="3276600"/>
          </a:xfrm>
        </p:spPr>
        <p:txBody>
          <a:bodyPr>
            <a:noAutofit/>
          </a:bodyPr>
          <a:lstStyle/>
          <a:p>
            <a:r>
              <a:rPr lang="en-US" sz="2000" dirty="0">
                <a:cs typeface="Times New Roman" panose="02020603050405020304" pitchFamily="18" charset="0"/>
              </a:rPr>
              <a:t>Applies to Materials and Supplies and Property Acquired or Produced</a:t>
            </a:r>
            <a:r>
              <a:rPr lang="en-US" sz="2000" baseline="0" dirty="0">
                <a:cs typeface="Times New Roman" panose="02020603050405020304" pitchFamily="18" charset="0"/>
              </a:rPr>
              <a:t> - </a:t>
            </a:r>
            <a:r>
              <a:rPr lang="en-US" sz="2000" dirty="0">
                <a:cs typeface="Times New Roman" panose="02020603050405020304" pitchFamily="18" charset="0"/>
              </a:rPr>
              <a:t>ex. Coffee maker, garbage disposal, refrigerator, oven, office chairs, computers, printers, office supplies, etc.</a:t>
            </a:r>
          </a:p>
          <a:p>
            <a:r>
              <a:rPr lang="en-US" sz="2000" dirty="0">
                <a:cs typeface="Times New Roman" panose="02020603050405020304" pitchFamily="18" charset="0"/>
              </a:rPr>
              <a:t>With no policy in place by 1/1 of calendar year, up to $200 per invoice/item can be written off instead of capitalized.</a:t>
            </a:r>
          </a:p>
          <a:p>
            <a:r>
              <a:rPr lang="en-US" sz="2000" dirty="0">
                <a:cs typeface="Times New Roman" panose="02020603050405020304" pitchFamily="18" charset="0"/>
              </a:rPr>
              <a:t>With a policy in place by 1/1 of calendar year, up to $2500 per invoice/item (if taxpayer has an applicable financial statement, then max is $5000).  </a:t>
            </a:r>
            <a:r>
              <a:rPr lang="en-US" sz="2000" b="1" i="1" dirty="0">
                <a:cs typeface="Times New Roman" panose="02020603050405020304" pitchFamily="18" charset="0"/>
              </a:rPr>
              <a:t>The limit prior to 2016 was $500.  A written policy is not required but is a good idea, esp. for rentals.</a:t>
            </a:r>
          </a:p>
          <a:p>
            <a:r>
              <a:rPr lang="en-US" sz="2000" dirty="0">
                <a:cs typeface="Times New Roman" panose="02020603050405020304" pitchFamily="18" charset="0"/>
              </a:rPr>
              <a:t>Irrevocable annual election made on paper and filed with return.</a:t>
            </a:r>
          </a:p>
        </p:txBody>
      </p:sp>
      <p:sp>
        <p:nvSpPr>
          <p:cNvPr id="3" name="Title 2"/>
          <p:cNvSpPr>
            <a:spLocks noGrp="1"/>
          </p:cNvSpPr>
          <p:nvPr>
            <p:ph type="title"/>
          </p:nvPr>
        </p:nvSpPr>
        <p:spPr>
          <a:xfrm>
            <a:off x="457200" y="274638"/>
            <a:ext cx="8458200" cy="1143000"/>
          </a:xfrm>
        </p:spPr>
        <p:txBody>
          <a:bodyPr>
            <a:noAutofit/>
          </a:bodyPr>
          <a:lstStyle/>
          <a:p>
            <a:r>
              <a:rPr lang="en-US" sz="3200" dirty="0">
                <a:solidFill>
                  <a:srgbClr val="EE6612"/>
                </a:solidFill>
                <a:latin typeface="Calibri" panose="020F0502020204030204" pitchFamily="34" charset="0"/>
                <a:cs typeface="Times New Roman" panose="02020603050405020304" pitchFamily="18" charset="0"/>
              </a:rPr>
              <a:t>Safe Harbor Elections:</a:t>
            </a:r>
            <a:br>
              <a:rPr lang="en-US" sz="3200" dirty="0">
                <a:solidFill>
                  <a:srgbClr val="EE6612"/>
                </a:solidFill>
                <a:latin typeface="Calibri" panose="020F0502020204030204" pitchFamily="34" charset="0"/>
                <a:cs typeface="Times New Roman" panose="02020603050405020304" pitchFamily="18" charset="0"/>
              </a:rPr>
            </a:br>
            <a:r>
              <a:rPr lang="en-US" sz="3200" dirty="0">
                <a:solidFill>
                  <a:srgbClr val="EE6612"/>
                </a:solidFill>
                <a:latin typeface="Calibri" panose="020F0502020204030204" pitchFamily="34" charset="0"/>
                <a:cs typeface="Times New Roman" panose="02020603050405020304" pitchFamily="18" charset="0"/>
              </a:rPr>
              <a:t>De </a:t>
            </a:r>
            <a:r>
              <a:rPr lang="en-US" sz="3200" dirty="0" err="1">
                <a:solidFill>
                  <a:srgbClr val="EE6612"/>
                </a:solidFill>
                <a:latin typeface="Calibri" panose="020F0502020204030204" pitchFamily="34" charset="0"/>
                <a:cs typeface="Times New Roman" panose="02020603050405020304" pitchFamily="18" charset="0"/>
              </a:rPr>
              <a:t>Minimis</a:t>
            </a:r>
            <a:r>
              <a:rPr lang="en-US" sz="3200" dirty="0">
                <a:solidFill>
                  <a:srgbClr val="EE6612"/>
                </a:solidFill>
                <a:latin typeface="Calibri" panose="020F0502020204030204" pitchFamily="34" charset="0"/>
                <a:cs typeface="Times New Roman" panose="02020603050405020304" pitchFamily="18" charset="0"/>
              </a:rPr>
              <a:t> Safe Harbor to Acquire or Produce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922264"/>
            <a:ext cx="2983992" cy="935736"/>
          </a:xfrm>
          <a:prstGeom prst="rect">
            <a:avLst/>
          </a:prstGeom>
        </p:spPr>
      </p:pic>
      <p:sp>
        <p:nvSpPr>
          <p:cNvPr id="5" name="Slide Number Placeholder 4"/>
          <p:cNvSpPr>
            <a:spLocks noGrp="1"/>
          </p:cNvSpPr>
          <p:nvPr>
            <p:ph type="sldNum" sz="quarter" idx="12"/>
          </p:nvPr>
        </p:nvSpPr>
        <p:spPr/>
        <p:txBody>
          <a:bodyPr/>
          <a:lstStyle/>
          <a:p>
            <a:fld id="{F000AEEC-3366-4594-8BB3-26D183443BA3}" type="slidenum">
              <a:rPr lang="en-US" smtClean="0"/>
              <a:t>9</a:t>
            </a:fld>
            <a:endParaRPr lang="en-US"/>
          </a:p>
        </p:txBody>
      </p:sp>
    </p:spTree>
    <p:extLst>
      <p:ext uri="{BB962C8B-B14F-4D97-AF65-F5344CB8AC3E}">
        <p14:creationId xmlns:p14="http://schemas.microsoft.com/office/powerpoint/2010/main" val="168054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Theme1" id="{EED5F0FB-9C2D-4B73-A3CD-1B5B38140A37}" vid="{03D09984-1EFF-41D4-9F06-292386B25B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5323</TotalTime>
  <Words>1926</Words>
  <Application>Microsoft Office PowerPoint</Application>
  <PresentationFormat>On-screen Show (4:3)</PresentationFormat>
  <Paragraphs>206</Paragraphs>
  <Slides>25</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5" baseType="lpstr">
      <vt:lpstr>Arial</vt:lpstr>
      <vt:lpstr>Calibri</vt:lpstr>
      <vt:lpstr>Lucida Sans Unicode</vt:lpstr>
      <vt:lpstr>Verdana</vt:lpstr>
      <vt:lpstr>Wingdings</vt:lpstr>
      <vt:lpstr>Wingdings 2</vt:lpstr>
      <vt:lpstr>Wingdings 3</vt:lpstr>
      <vt:lpstr>Theme1</vt:lpstr>
      <vt:lpstr>Document</vt:lpstr>
      <vt:lpstr>Acrobat Document</vt:lpstr>
      <vt:lpstr>Rental Property Complexities for U.S. Government Employees Overseas</vt:lpstr>
      <vt:lpstr>PowerPoint Presentation</vt:lpstr>
      <vt:lpstr>PowerPoint Presentation</vt:lpstr>
      <vt:lpstr>PowerPoint Presentation</vt:lpstr>
      <vt:lpstr>PowerPoint Presentation</vt:lpstr>
      <vt:lpstr>PowerPoint Presentation</vt:lpstr>
      <vt:lpstr>PowerPoint Presentation</vt:lpstr>
      <vt:lpstr>Capitalize Versus Expense: The TPR</vt:lpstr>
      <vt:lpstr>Safe Harbor Elections: De Minimis Safe Harbor to Acquire or Produce</vt:lpstr>
      <vt:lpstr>Safe Harbor Elections: Routine Maintenance Safe Harbor</vt:lpstr>
      <vt:lpstr>Safe Harbor Elections: Improvement Safe Harbor for Small Taxpayers with Buildings</vt:lpstr>
      <vt:lpstr>Safe Harbor Elections: Partial Asset Disposition Election</vt:lpstr>
      <vt:lpstr>PowerPoint Presentation</vt:lpstr>
      <vt:lpstr>PowerPoint Presentation</vt:lpstr>
      <vt:lpstr>PowerPoint Presentation</vt:lpstr>
      <vt:lpstr>PowerPoint Presentation</vt:lpstr>
      <vt:lpstr>PowerPoint Presentation</vt:lpstr>
      <vt:lpstr>PowerPoint Presentation</vt:lpstr>
      <vt:lpstr>Capitalize Versus Expense: The TPR</vt:lpstr>
      <vt:lpstr>PowerPoint Presentation</vt:lpstr>
      <vt:lpstr>PowerPoint Presentation</vt:lpstr>
      <vt:lpstr>PowerPoint Presentation</vt:lpstr>
      <vt:lpstr>PowerPoint Presentation</vt:lpstr>
      <vt:lpstr>PowerPoint Presentation</vt:lpstr>
      <vt:lpstr>Rental Property Complexities for U.S. Government Employees Overseas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Brenner &amp; Elsea-Mandojana, LLC</dc:creator>
  <cp:lastModifiedBy>Christine Mandojana</cp:lastModifiedBy>
  <cp:revision>400</cp:revision>
  <dcterms:created xsi:type="dcterms:W3CDTF">2013-01-23T15:53:00Z</dcterms:created>
  <dcterms:modified xsi:type="dcterms:W3CDTF">2019-02-12T16:34:32Z</dcterms:modified>
</cp:coreProperties>
</file>