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72" r:id="rId3"/>
    <p:sldId id="402" r:id="rId4"/>
    <p:sldId id="268" r:id="rId5"/>
    <p:sldId id="258" r:id="rId6"/>
    <p:sldId id="259" r:id="rId7"/>
    <p:sldId id="260" r:id="rId8"/>
    <p:sldId id="261" r:id="rId9"/>
    <p:sldId id="264" r:id="rId10"/>
    <p:sldId id="416" r:id="rId11"/>
    <p:sldId id="266" r:id="rId12"/>
    <p:sldId id="394" r:id="rId13"/>
    <p:sldId id="395" r:id="rId14"/>
    <p:sldId id="400" r:id="rId15"/>
    <p:sldId id="396" r:id="rId16"/>
    <p:sldId id="397" r:id="rId17"/>
    <p:sldId id="398" r:id="rId18"/>
    <p:sldId id="417" r:id="rId19"/>
    <p:sldId id="399" r:id="rId20"/>
    <p:sldId id="418" r:id="rId21"/>
    <p:sldId id="419" r:id="rId22"/>
    <p:sldId id="420" r:id="rId23"/>
    <p:sldId id="421" r:id="rId24"/>
    <p:sldId id="415" r:id="rId25"/>
    <p:sldId id="351" r:id="rId26"/>
    <p:sldId id="352" r:id="rId27"/>
    <p:sldId id="35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612"/>
    <a:srgbClr val="FF3300"/>
    <a:srgbClr val="EE6612"/>
    <a:srgbClr val="0C3674"/>
    <a:srgbClr val="F75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18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B318-D7EC-41A7-BAF7-AF128588119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25D7-829A-41AB-A561-4D50AEB89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4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25D7-829A-41AB-A561-4D50AEB896A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3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22E0A-847C-43DB-8363-7D10F465B1A4}" type="datetime1">
              <a:rPr lang="en-US" smtClean="0"/>
              <a:t>2/12/2019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2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D90-DE10-4D0D-B4E8-9DBE388E5200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B3F8-329A-4EFE-896B-5A570CFE0657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6662-B1EB-4F4A-9F1D-C99B2AA8B78C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14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9B64-6468-4194-9050-53EF292C0838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5524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29B3-8F4E-4D6E-9D06-52D4721F5B8B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183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8958-1AB7-44E4-A701-BED513C1C071}" type="datetime1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5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7795-4E62-4ADD-89F2-02E609E8B9EB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9918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77B7-C17B-4B30-98DF-756C1210067E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0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3B8A4D-5CB7-45CC-B1DF-3B50DFDF8AD4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8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F52E71-B051-4206-BBC9-02406081488D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6434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F93CCB-62DF-4BB0-87AF-F8CAF8A80752}" type="datetime1">
              <a:rPr lang="en-US" smtClean="0"/>
              <a:t>2/12/2019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56EB79-833D-4BC0-854A-D241C380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9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3.xls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4.xls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cid:image007.png@01D39F46.0B961A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75E09"/>
                </a:solidFill>
              </a:rPr>
              <a:t>Common Tax Challenges for U.S. Government Employees Overseas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C3674"/>
                </a:solidFill>
                <a:latin typeface="+mj-lt"/>
              </a:rPr>
              <a:t>Foreign Service Institute</a:t>
            </a:r>
          </a:p>
          <a:p>
            <a:r>
              <a:rPr lang="en-US" b="1" dirty="0">
                <a:solidFill>
                  <a:srgbClr val="0C3674"/>
                </a:solidFill>
                <a:latin typeface="+mj-lt"/>
              </a:rPr>
              <a:t>February 13,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92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Maryland:  A Closer Look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498114"/>
              </p:ext>
            </p:extLst>
          </p:nvPr>
        </p:nvGraphicFramePr>
        <p:xfrm>
          <a:off x="152400" y="1752601"/>
          <a:ext cx="8644579" cy="409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Worksheet" r:id="rId4" imgW="12192000" imgH="4962756" progId="Excel.Sheet.12">
                  <p:embed/>
                </p:oleObj>
              </mc:Choice>
              <mc:Fallback>
                <p:oleObj name="Worksheet" r:id="rId4" imgW="12192000" imgH="49627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752601"/>
                        <a:ext cx="8644579" cy="409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9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85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295400"/>
            <a:ext cx="416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75E09"/>
                </a:solidFill>
                <a:latin typeface="+mj-lt"/>
              </a:rPr>
              <a:t>Other State Considerations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29348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Most states have reciprocity agreements in place, often with bordering states and some with non-bordering states (e.g., VA and OR). 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If there is a reciprocity agreement in place, then if you live in one state and work in another state, you </a:t>
            </a:r>
            <a:r>
              <a:rPr lang="en-US" sz="2000" i="1" dirty="0">
                <a:solidFill>
                  <a:srgbClr val="0C3674"/>
                </a:solidFill>
              </a:rPr>
              <a:t>generally</a:t>
            </a:r>
            <a:r>
              <a:rPr lang="en-US" sz="2000" dirty="0">
                <a:solidFill>
                  <a:srgbClr val="0C3674"/>
                </a:solidFill>
              </a:rPr>
              <a:t> pay income taxes to the state where you live. 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Don’t assume there is a reciprocity agreement in place.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If there isn’t a reciprocity agreement in place, then you may need to file in the state where you lived and also in the state(s) where you worked.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Oftentimes, the reciprocity agreement covers wage income but not other types of income.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340475"/>
            <a:ext cx="365760" cy="365125"/>
          </a:xfrm>
        </p:spPr>
        <p:txBody>
          <a:bodyPr/>
          <a:lstStyle/>
          <a:p>
            <a:fld id="{7F56EB79-833D-4BC0-854A-D241C38066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Earned Income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62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39669"/>
            <a:ext cx="8569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Income earned by a taxpayer while working outside the U.S.—</a:t>
            </a:r>
          </a:p>
          <a:p>
            <a:r>
              <a:rPr lang="en-US" dirty="0">
                <a:solidFill>
                  <a:srgbClr val="0070C0"/>
                </a:solidFill>
              </a:rPr>
              <a:t>Location is Key!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47244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/>
              <a:t>Can You Exclude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788385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70C0"/>
                </a:solidFill>
              </a:rPr>
              <a:t>Salary income paid by a U.S. Government agency to employees and PSCs is not eligible for the exclusion. 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0070C0"/>
                </a:solidFill>
              </a:rPr>
              <a:t>Tax Home Outside the U.S. (at least 12 months) AND either: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Bona Fide Residence Test (intend to reside for the indefinite future outside the U.S.)—</a:t>
            </a:r>
            <a:r>
              <a:rPr lang="en-US" dirty="0"/>
              <a:t>full calendar year and facts and circumstances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Physical Presence Test (outside the U.S. for at least 330 full days in a rolling 365 (366 if leap year) day period—prorate if 365 days cuts between tax years)—</a:t>
            </a:r>
            <a:r>
              <a:rPr lang="en-US" dirty="0"/>
              <a:t>bright lines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Use Form 2555.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Foreign Earned Income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1304091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>
                <a:solidFill>
                  <a:schemeClr val="tx1"/>
                </a:solidFill>
              </a:rPr>
              <a:t>What Is It?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uiExpand="1" build="p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Foreign Earned Income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1219200"/>
            <a:ext cx="56388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/>
              <a:t>How Much Can You Exclude?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3058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Up to the maximum exclusion amount per year ($103,900 for 2018).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Must prorate if qualifying period cuts tax years.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Can take two exclusions if married filing jointly and both taxpayers have qualifying income and meet exclusion test.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Exclusion is for gross income…need to deduct Schedule C expense expenses and ½ SE tax attributed to FEI if self-employed.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Remember—you can never exclude the self-employment tax!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Excluded income is taken from the bottom tax brackets rather than the top tax brackets—check MFS if other U.S. taxable income on the return.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Separate housing exclusion or deduction allowed in specific cases.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Some states do not conform to Federal Foreign Earned Income Exclusion (e.g., MA, CA, HI).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No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additional child tax credit if you file Form 2555 (consider FTC).</a:t>
            </a:r>
          </a:p>
          <a:p>
            <a:pPr marL="234950" indent="-234950">
              <a:buClr>
                <a:srgbClr val="EE6612"/>
              </a:buClr>
              <a:buFont typeface="Wingdings" pitchFamily="2" charset="2"/>
              <a:buChar char="ü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1877" y="1472625"/>
            <a:ext cx="44196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3200" dirty="0"/>
              <a:t>Other Options?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263914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</a:rPr>
              <a:t>Foreign Tax Credit (</a:t>
            </a:r>
            <a:r>
              <a:rPr lang="en-US" sz="2000" dirty="0"/>
              <a:t>sometimes better if working in high tax jurisdiction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</a:rPr>
              <a:t>Itemized Deduction of Foreign Taxes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265944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Once you elect the Foreign Earned Income Exclusion, you must continue using it for all eligible income until/unless you revoke the election.  Once you revoke the election, you cannot elect to use it again for 5 tax years.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Foreign Earned Income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Assets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7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447800"/>
            <a:ext cx="50292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dirty="0"/>
              <a:t>Tax Return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 Report the </a:t>
            </a:r>
            <a:r>
              <a:rPr lang="en-US" sz="2000" dirty="0" err="1">
                <a:solidFill>
                  <a:srgbClr val="0070C0"/>
                </a:solidFill>
              </a:rPr>
              <a:t>Inc</a:t>
            </a:r>
            <a:r>
              <a:rPr lang="en-US" sz="2000" dirty="0">
                <a:solidFill>
                  <a:srgbClr val="0070C0"/>
                </a:solidFill>
              </a:rPr>
              <a:t> on </a:t>
            </a:r>
            <a:r>
              <a:rPr lang="en-US" sz="2000" dirty="0" err="1">
                <a:solidFill>
                  <a:srgbClr val="0070C0"/>
                </a:solidFill>
              </a:rPr>
              <a:t>Sch</a:t>
            </a:r>
            <a:r>
              <a:rPr lang="en-US" sz="2000" dirty="0">
                <a:solidFill>
                  <a:srgbClr val="0070C0"/>
                </a:solidFill>
              </a:rPr>
              <a:t> B and/or D; possible Foreign Tax Credit.</a:t>
            </a:r>
          </a:p>
          <a:p>
            <a:pPr marL="225425" indent="-225425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Check the Box on Schedule B (designate countries/mark FBAR/Foreign Trust).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431268"/>
            <a:ext cx="50292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dirty="0"/>
              <a:t>FBAR (FinCen114) Requirements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7244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Filing deadlines now aligned with 1040 tax return—April with October extension available-still separate report.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The max balance of all foreign financial accounts totals $10k USD or more at ANY time during the year-ownership and signatory authority.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U.S. citizen or resident.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90600" y="2286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Assets Held Outside the U.S.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9904" y="959822"/>
            <a:ext cx="660629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Bank, Investment, Pension, Other Accounts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25908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 More than $50k USD or non-bank assets?  Check for FATCA.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907268"/>
            <a:ext cx="50292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dirty="0"/>
              <a:t>FATCA Requirements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3172361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Form 8938 filed with Form 1040.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Report specified foreign financial assets (bank, investment accts, private equity, pensions, some inheritances, etc.).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Check requirements if aggregate value $50k USD or more.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7" grpId="0"/>
      <p:bldP spid="8" grpId="0" build="p"/>
      <p:bldP spid="12" grpId="0" build="p"/>
      <p:bldP spid="13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C4F0D31-D9C3-4314-A0D1-4DE6EC48E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9222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47272" y="6416675"/>
            <a:ext cx="365760" cy="365125"/>
          </a:xfrm>
        </p:spPr>
        <p:txBody>
          <a:bodyPr/>
          <a:lstStyle/>
          <a:p>
            <a:fld id="{7F56EB79-833D-4BC0-854A-D241C38066C1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50292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dirty="0"/>
              <a:t>PFIC (Form 8621)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You must file Form 8621 for all passive investments meeting the PFIC criteria unless the taxpayer meets the $25,000 aggregate value exception on the last day of the taxable year and no prior QEF or M2M election.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All mutual funds held outside the U.S., including those held in most foreign retirement accounts and insurance-wrap accounts.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733" y="3974068"/>
            <a:ext cx="887499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dirty="0"/>
              <a:t>Foreign Trusts and Foreign Gifts/Inheritances (Form 3520/Form 3520-A)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324290"/>
            <a:ext cx="84553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You must file Form 3520 and Form 3520-A to report ownership of a foreign trust, including many foreign retirement plans.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You must file Form 3520 to report the gift or inheritance of $100,000 USD or more from a nonresident alien individual or foreign estate.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Other rules for gifts from foreign corporations or partnerships.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556DC0-2EFE-4092-844A-1588A6522E48}"/>
              </a:ext>
            </a:extLst>
          </p:cNvPr>
          <p:cNvSpPr txBox="1">
            <a:spLocks/>
          </p:cNvSpPr>
          <p:nvPr/>
        </p:nvSpPr>
        <p:spPr>
          <a:xfrm>
            <a:off x="990600" y="2286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Assets Held Outside the U.S.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31EDFE-EF96-4F06-8B3C-A8F203AC2739}"/>
              </a:ext>
            </a:extLst>
          </p:cNvPr>
          <p:cNvSpPr txBox="1"/>
          <p:nvPr/>
        </p:nvSpPr>
        <p:spPr>
          <a:xfrm>
            <a:off x="1089904" y="959822"/>
            <a:ext cx="660629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Bank, Investment, Pension, Other Accounts</a:t>
            </a:r>
          </a:p>
        </p:txBody>
      </p:sp>
    </p:spTree>
    <p:extLst>
      <p:ext uri="{BB962C8B-B14F-4D97-AF65-F5344CB8AC3E}">
        <p14:creationId xmlns:p14="http://schemas.microsoft.com/office/powerpoint/2010/main" val="351134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Assets Held Outside the U.S.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184537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Real Estate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2152" y="1155419"/>
            <a:ext cx="50292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/>
              <a:t>Tax Return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Report the income and </a:t>
            </a:r>
            <a:r>
              <a:rPr lang="en-US" sz="2000" dirty="0" err="1">
                <a:solidFill>
                  <a:srgbClr val="0070C0"/>
                </a:solidFill>
              </a:rPr>
              <a:t>exp</a:t>
            </a:r>
            <a:r>
              <a:rPr lang="en-US" sz="2000" dirty="0">
                <a:solidFill>
                  <a:srgbClr val="0070C0"/>
                </a:solidFill>
              </a:rPr>
              <a:t> on </a:t>
            </a:r>
            <a:r>
              <a:rPr lang="en-US" sz="2000" dirty="0" err="1">
                <a:solidFill>
                  <a:srgbClr val="0070C0"/>
                </a:solidFill>
              </a:rPr>
              <a:t>Sch</a:t>
            </a:r>
            <a:r>
              <a:rPr lang="en-US" sz="2000" dirty="0">
                <a:solidFill>
                  <a:srgbClr val="0070C0"/>
                </a:solidFill>
              </a:rPr>
              <a:t> E or A converted into USD.</a:t>
            </a:r>
          </a:p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 Sch E same as though owned in U.S. except for </a:t>
            </a:r>
            <a:r>
              <a:rPr lang="en-US" sz="2000" dirty="0" err="1">
                <a:solidFill>
                  <a:srgbClr val="0070C0"/>
                </a:solidFill>
              </a:rPr>
              <a:t>deprec</a:t>
            </a:r>
            <a:r>
              <a:rPr lang="en-US" sz="2000" dirty="0">
                <a:solidFill>
                  <a:srgbClr val="0070C0"/>
                </a:solidFill>
              </a:rPr>
              <a:t> calculation.</a:t>
            </a:r>
          </a:p>
          <a:p>
            <a:pPr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 Foreign RE tax no longer deductible on Sch 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10696"/>
            <a:ext cx="3124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Foreign Companies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2763794"/>
            <a:ext cx="411480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/>
              <a:t>Tax Return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172361"/>
            <a:ext cx="8632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Determine entity type or elect on Form 8832.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Record income/expenses on U.S. tax return based on U.S. tax law for entity type.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File Form 5471/Form 8865/other with Form 1040 (check FATCA).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Sole Proprietorships registered as a business outside the US must also report on Form 8858.</a:t>
            </a:r>
          </a:p>
        </p:txBody>
      </p:sp>
      <p:sp>
        <p:nvSpPr>
          <p:cNvPr id="15" name="Horizontal Scroll 14"/>
          <p:cNvSpPr/>
          <p:nvPr/>
        </p:nvSpPr>
        <p:spPr>
          <a:xfrm>
            <a:off x="1981200" y="4953000"/>
            <a:ext cx="4343400" cy="1312039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Owning a foreign company is not the same as an unincorporated U.S. business operated while living outside the U.S. (e.g., consulting, etc.)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build="p"/>
      <p:bldP spid="7" grpId="0" animBg="1"/>
      <p:bldP spid="8" grpId="0"/>
      <p:bldP spid="10" grpId="0" build="p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About Your Presenter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600200"/>
            <a:ext cx="781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Christine </a:t>
            </a:r>
            <a:r>
              <a:rPr lang="en-US" sz="3200" b="1" dirty="0" err="1"/>
              <a:t>Elsea-Mandojana</a:t>
            </a:r>
            <a:r>
              <a:rPr lang="en-US" sz="3200" b="1" dirty="0"/>
              <a:t>, CPA, CFP</a:t>
            </a:r>
            <a:r>
              <a:rPr lang="en-US" sz="3200" b="1" baseline="30000" dirty="0"/>
              <a:t>®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Certified Public Accountant since 1996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Certified Financial Planning Professional since 2010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MS in Foreign Service/Business Diplomacy from Georgetown University, 1999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KPMG, Arthur Andersen, financial services/non-profit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U.S. expat tax and financial planning since 2006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70C0"/>
                </a:solidFill>
              </a:rPr>
              <a:t>EFM since 2000:  The Philippines, Portugal, Peru, Colombia, DC, Spain, and Turkey starting August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Cut and Jobs Act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86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Tax Cut and Jobs 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614623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Quick Summary for Individuals/Families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ED22B8-FB17-41AB-87BC-376718F4DC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452265"/>
            <a:ext cx="83291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Personal exemptions repealed for 2018 - 2025.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Expanded Child Tax Credit ($2000 w/$1400 refundable and increase in income to qualify) for 2018 - 2025.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New $500 credit for other dependents for 2018 - 2025.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Mortgage interest deduction capped at $750,000 of acquisition indebtedness ($375,000 for MFS)—prior year mortgages grandfathered under prior law-no HELOC unless buy/improve residence and total under new $750k cap.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SALT deduction limited to $10,000 ($5,000 for MFS) for 2018-2025. SALT deduction impacts only Schedule A.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Elimination of miscellaneous itemized deductions for 2018-2025—no more deduction for qualifying HL.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Medical expense threshold reduced to 7.5% of AGI for 2018 but returns to 10% thereafter.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New Sec 199A deduction impacting pass-throughs including certain Schedule C and Schedule E businesses.</a:t>
            </a: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0070C0"/>
              </a:solidFill>
            </a:endParaRPr>
          </a:p>
          <a:p>
            <a:pPr marL="166688" indent="-166688">
              <a:buClr>
                <a:srgbClr val="EE6612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2F31E3E-CF30-4657-BCCB-E2ACA265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7F56EB79-833D-4BC0-854A-D241C38066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0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DC2239-7895-4AB0-8744-CF1F9990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2267" y="6200680"/>
            <a:ext cx="365760" cy="365125"/>
          </a:xfrm>
        </p:spPr>
        <p:txBody>
          <a:bodyPr/>
          <a:lstStyle/>
          <a:p>
            <a:fld id="{7F56EB79-833D-4BC0-854A-D241C38066C1}" type="slidenum">
              <a:rPr lang="en-US" smtClean="0"/>
              <a:t>22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E5D6E60-22AB-4F96-9E2E-F91E2B976F95}"/>
              </a:ext>
            </a:extLst>
          </p:cNvPr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Tax Cut and Jobs 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65A45-7208-40DC-B3C6-D5A66C27CE7B}"/>
              </a:ext>
            </a:extLst>
          </p:cNvPr>
          <p:cNvSpPr txBox="1"/>
          <p:nvPr/>
        </p:nvSpPr>
        <p:spPr>
          <a:xfrm>
            <a:off x="533400" y="990600"/>
            <a:ext cx="537358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Tax Rate and Tax Bracket Changes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DF27C-CC62-46E7-B933-6C689E44B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34664"/>
            <a:ext cx="2983992" cy="935736"/>
          </a:xfrm>
          <a:prstGeom prst="rect">
            <a:avLst/>
          </a:prstGeom>
        </p:spPr>
      </p:pic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2E9C50F-9034-4FED-9526-8E61866C47D3}"/>
              </a:ext>
            </a:extLst>
          </p:cNvPr>
          <p:cNvSpPr txBox="1">
            <a:spLocks/>
          </p:cNvSpPr>
          <p:nvPr/>
        </p:nvSpPr>
        <p:spPr>
          <a:xfrm>
            <a:off x="8624667" y="6353080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56EB79-833D-4BC0-854A-D241C38066C1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7C2302-6DB4-49F4-ACD4-7DB195246CDD}"/>
              </a:ext>
            </a:extLst>
          </p:cNvPr>
          <p:cNvGrpSpPr/>
          <p:nvPr/>
        </p:nvGrpSpPr>
        <p:grpSpPr>
          <a:xfrm>
            <a:off x="2406448" y="2743200"/>
            <a:ext cx="3079952" cy="2268792"/>
            <a:chOff x="2406448" y="2743200"/>
            <a:chExt cx="3079952" cy="22687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C7D8C76-05B3-4419-848E-FFDE44684852}"/>
                </a:ext>
              </a:extLst>
            </p:cNvPr>
            <p:cNvSpPr/>
            <p:nvPr/>
          </p:nvSpPr>
          <p:spPr>
            <a:xfrm>
              <a:off x="2438400" y="27432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0B74BE7-1789-4C74-B974-D61CC9A6D5D7}"/>
                </a:ext>
              </a:extLst>
            </p:cNvPr>
            <p:cNvSpPr/>
            <p:nvPr/>
          </p:nvSpPr>
          <p:spPr>
            <a:xfrm>
              <a:off x="5105400" y="27432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DF278ED-3529-456C-9167-C5F420ACCAB7}"/>
                </a:ext>
              </a:extLst>
            </p:cNvPr>
            <p:cNvSpPr/>
            <p:nvPr/>
          </p:nvSpPr>
          <p:spPr>
            <a:xfrm>
              <a:off x="2406448" y="48595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5294F8-C5AE-4ED8-8BE5-9EB51016640D}"/>
                </a:ext>
              </a:extLst>
            </p:cNvPr>
            <p:cNvSpPr/>
            <p:nvPr/>
          </p:nvSpPr>
          <p:spPr>
            <a:xfrm>
              <a:off x="5073448" y="48595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E12D4C-EA69-4932-8988-4510D7A57EFD}"/>
              </a:ext>
            </a:extLst>
          </p:cNvPr>
          <p:cNvGrpSpPr/>
          <p:nvPr/>
        </p:nvGrpSpPr>
        <p:grpSpPr>
          <a:xfrm>
            <a:off x="2406448" y="2895600"/>
            <a:ext cx="3079952" cy="2268792"/>
            <a:chOff x="2406448" y="2895600"/>
            <a:chExt cx="3079952" cy="22687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ED51E9A-D37B-4547-B1D9-96CA6ABB3F2C}"/>
                </a:ext>
              </a:extLst>
            </p:cNvPr>
            <p:cNvSpPr/>
            <p:nvPr/>
          </p:nvSpPr>
          <p:spPr>
            <a:xfrm>
              <a:off x="2438400" y="28956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86A6E72-F53A-4699-BEBF-166C1226C1AA}"/>
                </a:ext>
              </a:extLst>
            </p:cNvPr>
            <p:cNvSpPr/>
            <p:nvPr/>
          </p:nvSpPr>
          <p:spPr>
            <a:xfrm>
              <a:off x="5105400" y="28956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79A2D64-2691-4AD0-AF2F-8BF5A42A45EB}"/>
                </a:ext>
              </a:extLst>
            </p:cNvPr>
            <p:cNvSpPr/>
            <p:nvPr/>
          </p:nvSpPr>
          <p:spPr>
            <a:xfrm>
              <a:off x="2406448" y="50119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BA2C294-831D-4950-8205-DB39BD6237DB}"/>
                </a:ext>
              </a:extLst>
            </p:cNvPr>
            <p:cNvSpPr/>
            <p:nvPr/>
          </p:nvSpPr>
          <p:spPr>
            <a:xfrm>
              <a:off x="5073448" y="50119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21CC131-1C7D-4738-8264-FC4B6E06641B}"/>
              </a:ext>
            </a:extLst>
          </p:cNvPr>
          <p:cNvGrpSpPr/>
          <p:nvPr/>
        </p:nvGrpSpPr>
        <p:grpSpPr>
          <a:xfrm>
            <a:off x="2406448" y="3124200"/>
            <a:ext cx="3079952" cy="2268792"/>
            <a:chOff x="2406448" y="3124200"/>
            <a:chExt cx="3079952" cy="226879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D4DBD1E-11B0-4BFF-B2EE-4B670EFA6FA7}"/>
                </a:ext>
              </a:extLst>
            </p:cNvPr>
            <p:cNvSpPr/>
            <p:nvPr/>
          </p:nvSpPr>
          <p:spPr>
            <a:xfrm>
              <a:off x="2438400" y="31242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F40FD9D-6174-4AA0-B385-915AFC220F31}"/>
                </a:ext>
              </a:extLst>
            </p:cNvPr>
            <p:cNvSpPr/>
            <p:nvPr/>
          </p:nvSpPr>
          <p:spPr>
            <a:xfrm>
              <a:off x="5105400" y="31242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6D11580-7469-4E4D-8E1E-33728B120F88}"/>
                </a:ext>
              </a:extLst>
            </p:cNvPr>
            <p:cNvSpPr/>
            <p:nvPr/>
          </p:nvSpPr>
          <p:spPr>
            <a:xfrm>
              <a:off x="2406448" y="52405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FB9FAA2-78F9-4B63-9050-7608109FAEAC}"/>
                </a:ext>
              </a:extLst>
            </p:cNvPr>
            <p:cNvSpPr/>
            <p:nvPr/>
          </p:nvSpPr>
          <p:spPr>
            <a:xfrm>
              <a:off x="5073448" y="52405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0147C51-F21E-41D4-8C2C-CF3E3DCBBA4D}"/>
              </a:ext>
            </a:extLst>
          </p:cNvPr>
          <p:cNvGrpSpPr/>
          <p:nvPr/>
        </p:nvGrpSpPr>
        <p:grpSpPr>
          <a:xfrm>
            <a:off x="2362200" y="3657600"/>
            <a:ext cx="3124200" cy="2268792"/>
            <a:chOff x="2362200" y="3657600"/>
            <a:chExt cx="3124200" cy="226879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ED4A21E-00ED-4C7A-97D2-76EF8BC059CC}"/>
                </a:ext>
              </a:extLst>
            </p:cNvPr>
            <p:cNvSpPr/>
            <p:nvPr/>
          </p:nvSpPr>
          <p:spPr>
            <a:xfrm>
              <a:off x="2362200" y="36576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4EF1D9B-D8D6-48E4-B6FB-A72193AAD4D5}"/>
                </a:ext>
              </a:extLst>
            </p:cNvPr>
            <p:cNvSpPr/>
            <p:nvPr/>
          </p:nvSpPr>
          <p:spPr>
            <a:xfrm>
              <a:off x="5105400" y="3657600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094EEB4-1FAE-4A05-8943-6BFBA2227096}"/>
                </a:ext>
              </a:extLst>
            </p:cNvPr>
            <p:cNvSpPr/>
            <p:nvPr/>
          </p:nvSpPr>
          <p:spPr>
            <a:xfrm>
              <a:off x="2362200" y="57739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DB8F9A1-DF54-45AA-8CD2-BB54E5F939AE}"/>
                </a:ext>
              </a:extLst>
            </p:cNvPr>
            <p:cNvSpPr/>
            <p:nvPr/>
          </p:nvSpPr>
          <p:spPr>
            <a:xfrm>
              <a:off x="5073448" y="5773992"/>
              <a:ext cx="381000" cy="152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D232C7-0BA0-4582-82B2-A9187D0EB636}"/>
              </a:ext>
            </a:extLst>
          </p:cNvPr>
          <p:cNvGrpSpPr/>
          <p:nvPr/>
        </p:nvGrpSpPr>
        <p:grpSpPr>
          <a:xfrm>
            <a:off x="4191000" y="1676400"/>
            <a:ext cx="3810000" cy="1447800"/>
            <a:chOff x="4191000" y="1676400"/>
            <a:chExt cx="3810000" cy="14478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13A44E8-62F9-4B47-87BC-FED61BE2CED5}"/>
                </a:ext>
              </a:extLst>
            </p:cNvPr>
            <p:cNvCxnSpPr/>
            <p:nvPr/>
          </p:nvCxnSpPr>
          <p:spPr>
            <a:xfrm flipH="1">
              <a:off x="4191000" y="1676400"/>
              <a:ext cx="1263448" cy="1447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0562926-E53B-48EC-A26D-5A4518EAF5DE}"/>
                </a:ext>
              </a:extLst>
            </p:cNvPr>
            <p:cNvCxnSpPr/>
            <p:nvPr/>
          </p:nvCxnSpPr>
          <p:spPr>
            <a:xfrm flipH="1">
              <a:off x="6737552" y="1676400"/>
              <a:ext cx="1263448" cy="1447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2434507-E41C-40AB-9EDE-3A3089171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601346"/>
              </p:ext>
            </p:extLst>
          </p:nvPr>
        </p:nvGraphicFramePr>
        <p:xfrm>
          <a:off x="1916113" y="1676400"/>
          <a:ext cx="5311775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Worksheet" r:id="rId4" imgW="5311175" imgH="4259454" progId="Excel.Sheet.12">
                  <p:embed/>
                </p:oleObj>
              </mc:Choice>
              <mc:Fallback>
                <p:oleObj name="Worksheet" r:id="rId4" imgW="5311175" imgH="42594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6113" y="1676400"/>
                        <a:ext cx="5311775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9661F3CA-DF0A-4020-B735-3169B500C704}"/>
              </a:ext>
            </a:extLst>
          </p:cNvPr>
          <p:cNvSpPr txBox="1"/>
          <p:nvPr/>
        </p:nvSpPr>
        <p:spPr>
          <a:xfrm>
            <a:off x="7315200" y="2895600"/>
            <a:ext cx="1522827" cy="646331"/>
          </a:xfrm>
          <a:prstGeom prst="rect">
            <a:avLst/>
          </a:prstGeom>
          <a:noFill/>
          <a:ln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$24,750 less income taxed at new 24% bracket</a:t>
            </a:r>
          </a:p>
        </p:txBody>
      </p:sp>
    </p:spTree>
    <p:extLst>
      <p:ext uri="{BB962C8B-B14F-4D97-AF65-F5344CB8AC3E}">
        <p14:creationId xmlns:p14="http://schemas.microsoft.com/office/powerpoint/2010/main" val="9324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7411BD-F555-4E29-9914-BBCA513B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23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21D0DD0-397C-4B49-A0AA-EF450A0E07FB}"/>
              </a:ext>
            </a:extLst>
          </p:cNvPr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Tax Cut and Jobs 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44AEA-8DE6-4ACB-96FC-F392EDB46628}"/>
              </a:ext>
            </a:extLst>
          </p:cNvPr>
          <p:cNvSpPr txBox="1"/>
          <p:nvPr/>
        </p:nvSpPr>
        <p:spPr>
          <a:xfrm>
            <a:off x="533400" y="990600"/>
            <a:ext cx="537358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EE6612"/>
                </a:solidFill>
              </a:rPr>
              <a:t>Tax Rate and Tax Bracket Changes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C2A8B646-E458-4972-941C-4476FFF81999}"/>
              </a:ext>
            </a:extLst>
          </p:cNvPr>
          <p:cNvSpPr txBox="1">
            <a:spLocks/>
          </p:cNvSpPr>
          <p:nvPr/>
        </p:nvSpPr>
        <p:spPr>
          <a:xfrm>
            <a:off x="8472267" y="6200680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56EB79-833D-4BC0-854A-D241C38066C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10C0-2C31-41B9-AFBE-BBEC7CF743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62600"/>
            <a:ext cx="2983992" cy="935736"/>
          </a:xfrm>
          <a:prstGeom prst="rect">
            <a:avLst/>
          </a:prstGeom>
        </p:spPr>
      </p:pic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973C0260-841F-49FA-91A2-D3A4EC315A16}"/>
              </a:ext>
            </a:extLst>
          </p:cNvPr>
          <p:cNvSpPr txBox="1">
            <a:spLocks/>
          </p:cNvSpPr>
          <p:nvPr/>
        </p:nvSpPr>
        <p:spPr>
          <a:xfrm>
            <a:off x="8624667" y="6353080"/>
            <a:ext cx="36576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9F5964C-764A-4F1D-95C7-CE975BE79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169571"/>
              </p:ext>
            </p:extLst>
          </p:nvPr>
        </p:nvGraphicFramePr>
        <p:xfrm>
          <a:off x="854075" y="1878013"/>
          <a:ext cx="7437438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Worksheet" r:id="rId4" imgW="7437262" imgH="3101371" progId="Excel.Sheet.12">
                  <p:embed/>
                </p:oleObj>
              </mc:Choice>
              <mc:Fallback>
                <p:oleObj name="Worksheet" r:id="rId4" imgW="7437262" imgH="3101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075" y="1878013"/>
                        <a:ext cx="7437438" cy="310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92B4765E-7CCC-48BA-A6A0-2D563B94F0CD}"/>
              </a:ext>
            </a:extLst>
          </p:cNvPr>
          <p:cNvSpPr/>
          <p:nvPr/>
        </p:nvSpPr>
        <p:spPr>
          <a:xfrm>
            <a:off x="2057400" y="2362200"/>
            <a:ext cx="3048000" cy="4572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FF5421-B28F-415A-8360-3F782B668777}"/>
              </a:ext>
            </a:extLst>
          </p:cNvPr>
          <p:cNvGrpSpPr/>
          <p:nvPr/>
        </p:nvGrpSpPr>
        <p:grpSpPr>
          <a:xfrm>
            <a:off x="1371600" y="3733800"/>
            <a:ext cx="4876800" cy="1219200"/>
            <a:chOff x="1371600" y="3733800"/>
            <a:chExt cx="4876800" cy="12192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059AFB9-8478-46E6-8E54-28B19F1215E1}"/>
                </a:ext>
              </a:extLst>
            </p:cNvPr>
            <p:cNvSpPr/>
            <p:nvPr/>
          </p:nvSpPr>
          <p:spPr>
            <a:xfrm>
              <a:off x="1371600" y="3733800"/>
              <a:ext cx="1600200" cy="1219200"/>
            </a:xfrm>
            <a:prstGeom prst="ellipse">
              <a:avLst/>
            </a:prstGeom>
            <a:noFill/>
            <a:ln>
              <a:solidFill>
                <a:srgbClr val="EE46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ADDACB-A78F-424E-B294-CC3026BC89C8}"/>
                </a:ext>
              </a:extLst>
            </p:cNvPr>
            <p:cNvSpPr/>
            <p:nvPr/>
          </p:nvSpPr>
          <p:spPr>
            <a:xfrm>
              <a:off x="4648200" y="3733800"/>
              <a:ext cx="1600200" cy="1219200"/>
            </a:xfrm>
            <a:prstGeom prst="ellipse">
              <a:avLst/>
            </a:prstGeom>
            <a:noFill/>
            <a:ln>
              <a:solidFill>
                <a:srgbClr val="EE46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2B7AA5-AA95-4C42-B4E7-03ED91FBB00E}"/>
              </a:ext>
            </a:extLst>
          </p:cNvPr>
          <p:cNvGrpSpPr/>
          <p:nvPr/>
        </p:nvGrpSpPr>
        <p:grpSpPr>
          <a:xfrm>
            <a:off x="3962400" y="3048000"/>
            <a:ext cx="4343400" cy="1066800"/>
            <a:chOff x="3962400" y="3048000"/>
            <a:chExt cx="4343400" cy="10668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5866296-A742-4E3A-B224-45AFBB34A3B9}"/>
                </a:ext>
              </a:extLst>
            </p:cNvPr>
            <p:cNvCxnSpPr/>
            <p:nvPr/>
          </p:nvCxnSpPr>
          <p:spPr>
            <a:xfrm flipH="1">
              <a:off x="3962400" y="3048000"/>
              <a:ext cx="1143000" cy="1066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9FFAFE9-BFC7-4C28-8544-58D3C845E4DD}"/>
                </a:ext>
              </a:extLst>
            </p:cNvPr>
            <p:cNvCxnSpPr/>
            <p:nvPr/>
          </p:nvCxnSpPr>
          <p:spPr>
            <a:xfrm flipH="1">
              <a:off x="7162800" y="3048000"/>
              <a:ext cx="1143000" cy="1066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3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75E09"/>
                </a:solidFill>
              </a:rPr>
              <a:t>Common Tax Challenges for U.S. Government Employees Overseas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C3674"/>
                </a:solidFill>
                <a:latin typeface="+mj-lt"/>
              </a:rPr>
              <a:t>Foreign Service Institute</a:t>
            </a:r>
          </a:p>
          <a:p>
            <a:r>
              <a:rPr lang="en-US" b="1" dirty="0">
                <a:solidFill>
                  <a:srgbClr val="0C3674"/>
                </a:solidFill>
                <a:latin typeface="+mj-lt"/>
              </a:rPr>
              <a:t>February 13,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5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Care Credit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6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83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Taxpayers who incur employment-related expenses in providing care: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Taxpayer must be earning income (employed), a full-time student and/or looking for work and have obtained work; MFJ requires both spouses.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8229600" cy="1447800"/>
          </a:xfrm>
          <a:prstGeom prst="rect">
            <a:avLst/>
          </a:prstGeom>
        </p:spPr>
        <p:txBody>
          <a:bodyPr/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Can be U.S. citizen or non-U.S. citizen:  Non-U.S. citizens qualify but special reporting required on the tax return.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Household employee or daycare; not Kinder+.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Relatives qualify as long as they are not a dependent, the taxpayer’s child and are under age 19.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52600"/>
            <a:ext cx="8229600" cy="1438870"/>
          </a:xfrm>
          <a:prstGeom prst="rect">
            <a:avLst/>
          </a:prstGeom>
        </p:spPr>
        <p:txBody>
          <a:bodyPr/>
          <a:lstStyle/>
          <a:p>
            <a:pPr marL="342900" indent="-342900">
              <a:buClr>
                <a:srgbClr val="EE6612"/>
              </a:buClr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A qualifying dependent who has not attained the age of 13 as of December 31 of the tax year; or</a:t>
            </a:r>
          </a:p>
          <a:p>
            <a:pPr marL="342900" indent="-342900">
              <a:buClr>
                <a:srgbClr val="EE6612"/>
              </a:buClr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A qualifying dependent or spouse who is physically or mentally incapable of caring for him/herself &amp; has the same principal place of abode as the taxpayer for more than ½ year.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9906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>
                <a:solidFill>
                  <a:schemeClr val="tx1"/>
                </a:solidFill>
              </a:rPr>
              <a:t>Who’s An Eligible Taxpayer?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Dependent Care Credit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7338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>
                <a:solidFill>
                  <a:schemeClr val="tx1"/>
                </a:solidFill>
              </a:rPr>
              <a:t>Who’s An Eligible Provider?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13" name="Horizontal Scroll 12"/>
          <p:cNvSpPr/>
          <p:nvPr/>
        </p:nvSpPr>
        <p:spPr>
          <a:xfrm>
            <a:off x="1066800" y="5410200"/>
            <a:ext cx="5105400" cy="1371600"/>
          </a:xfrm>
          <a:prstGeom prst="horizontalScroll">
            <a:avLst/>
          </a:prstGeom>
          <a:noFill/>
          <a:ln>
            <a:solidFill>
              <a:srgbClr val="EE66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use FSAFEDS, still must file Form 2441 to show withdrawals were made to pay for qualifying child care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build="p"/>
      <p:bldP spid="8" grpId="0" build="p"/>
      <p:bldP spid="9" grpId="0" animBg="1"/>
      <p:bldP spid="11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57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Up to $3,000 of eligible expenses per child for up to two children.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Multiply the total eligible expenses by the applicable % based on income…usually 20%.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The credit is non-refundable.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If claim foreign earned income exclusion on all income then no credit.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Expenses paid for the care of the qualifying dependent that are </a:t>
            </a:r>
            <a:r>
              <a:rPr lang="en-US" dirty="0"/>
              <a:t>required by law </a:t>
            </a:r>
            <a:r>
              <a:rPr lang="en-US" dirty="0">
                <a:solidFill>
                  <a:srgbClr val="0070C0"/>
                </a:solidFill>
              </a:rPr>
              <a:t>(wages, uniforms, insurance, retirement, preschool fees, etc.).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School fees for Kindergarten and higher </a:t>
            </a:r>
            <a:r>
              <a:rPr lang="en-US" dirty="0"/>
              <a:t>do not qualify</a:t>
            </a:r>
            <a:r>
              <a:rPr lang="en-US" dirty="0">
                <a:solidFill>
                  <a:srgbClr val="0070C0"/>
                </a:solidFill>
              </a:rPr>
              <a:t>; but after-school care does qualify.</a:t>
            </a:r>
          </a:p>
          <a:p>
            <a:pPr marL="228600" indent="-228600">
              <a:buClr>
                <a:srgbClr val="EE6612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70C0"/>
                </a:solidFill>
              </a:rPr>
              <a:t>Payments to a relative qualify as long as the relative is not a dependent, the taxpayer’s child and is under age 19.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160020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>
                <a:solidFill>
                  <a:schemeClr val="tx1"/>
                </a:solidFill>
              </a:rPr>
              <a:t>How Much is the Credit?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3562290"/>
            <a:ext cx="4724400" cy="40011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  <a:extrusionClr>
                <a:schemeClr val="accent3"/>
              </a:extrusionClr>
            </a:sp3d>
          </a:bodyPr>
          <a:lstStyle/>
          <a:p>
            <a:pPr marL="804863" indent="-804863" algn="ctr"/>
            <a:r>
              <a:rPr lang="en-US" sz="2000" dirty="0">
                <a:solidFill>
                  <a:schemeClr val="tx1"/>
                </a:solidFill>
              </a:rPr>
              <a:t>What Expenses are Eligible?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80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Dependent Care Credit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05" y="5769864"/>
            <a:ext cx="2983992" cy="9357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1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>
                <a:solidFill>
                  <a:srgbClr val="F75E09"/>
                </a:solidFill>
              </a:rPr>
              <a:t>Agenda</a:t>
            </a:r>
            <a:endParaRPr lang="en-US" dirty="0">
              <a:solidFill>
                <a:srgbClr val="F75E0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1" y="1447800"/>
            <a:ext cx="7010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</a:rPr>
              <a:t>Domicile vs. Residency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</a:rPr>
              <a:t>Foreign Earned Income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</a:rPr>
              <a:t>Foreign Assets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r>
              <a:rPr lang="en-US" sz="2800" dirty="0" err="1">
                <a:solidFill>
                  <a:srgbClr val="0070C0"/>
                </a:solidFill>
              </a:rPr>
              <a:t>Pub.L</a:t>
            </a:r>
            <a:r>
              <a:rPr lang="en-US" sz="2800" dirty="0">
                <a:solidFill>
                  <a:srgbClr val="0070C0"/>
                </a:solidFill>
              </a:rPr>
              <a:t>. 115-97, commonly called the Tax Cut and Jobs Act</a:t>
            </a:r>
          </a:p>
          <a:p>
            <a:pPr marL="285750" indent="-285750">
              <a:buClr>
                <a:srgbClr val="EE6612"/>
              </a:buClr>
              <a:buFont typeface="Wingdings" pitchFamily="2" charset="2"/>
              <a:buChar char="ü"/>
            </a:pP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Domicile vs. Residency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819400"/>
            <a:ext cx="380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75E09"/>
                </a:solidFill>
                <a:latin typeface="+mj-lt"/>
              </a:rPr>
              <a:t>Domicile:  A Closer Look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Where was the last location you lived as your permanent home?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vote?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is your driver’s license?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What is the jurisdiction of your will?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own property?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spend most of your time/return to?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have closest ties:  family, bank accounts, orgs, etc.?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go to the doctor when you are in the U.S.?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Where do you keep your family heirlooms?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16366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Domicile is based on individual facts and circumstances; no bright lines  determination.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113472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/>
              <a:t>Domicile:</a:t>
            </a:r>
            <a:r>
              <a:rPr lang="en-US" dirty="0">
                <a:solidFill>
                  <a:srgbClr val="0C3674"/>
                </a:solidFill>
              </a:rPr>
              <a:t>  Permanent home—the place you intend to return to when you are absent; </a:t>
            </a:r>
            <a:r>
              <a:rPr lang="en-US" u="sng" dirty="0">
                <a:solidFill>
                  <a:srgbClr val="0C3674"/>
                </a:solidFill>
              </a:rPr>
              <a:t>Last domicile stays your domicile until you legally change it</a:t>
            </a:r>
            <a:r>
              <a:rPr lang="en-US" dirty="0">
                <a:solidFill>
                  <a:srgbClr val="0C3674"/>
                </a:solidFill>
              </a:rPr>
              <a:t>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/>
              <a:t>Residence:</a:t>
            </a:r>
            <a:r>
              <a:rPr lang="en-US" dirty="0">
                <a:solidFill>
                  <a:srgbClr val="0C3674"/>
                </a:solidFill>
              </a:rPr>
              <a:t>  Where you are living, generally for certain # of days.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C3674"/>
                </a:solidFill>
              </a:rPr>
              <a:t>Domicile and Residence are legal terms and final determination is decided by the U.S. State and Federal courts.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4884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75E09"/>
                </a:solidFill>
                <a:latin typeface="+mj-lt"/>
              </a:rPr>
              <a:t>Domicile:  Other Considerations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All U.S. Government employees must have a U.S. state as their domicile.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Your domicile stays your domicile until you legally change it.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To change domicile, you must sever ties with the old state and “stick the landing” in the new state. 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Domicile is a legal determination; not simply chosen.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C3674"/>
                </a:solidFill>
              </a:rPr>
              <a:t>You will pay state taxes based on the laws of your state of domicile.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922264"/>
            <a:ext cx="2983992" cy="93573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38535"/>
            <a:ext cx="4060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Residency:  A Closer Look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81987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Residency is generally where you are currently living.</a:t>
            </a:r>
          </a:p>
          <a:p>
            <a:pPr marL="285750" indent="-285750">
              <a:buClr>
                <a:srgbClr val="F75E09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C3674"/>
                </a:solidFill>
              </a:rPr>
              <a:t>Most states have # days in state laws that determine resident vs. non-resident status unless domicile requires resident status.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1000" y="2895600"/>
            <a:ext cx="2305633" cy="2209800"/>
            <a:chOff x="381000" y="3276600"/>
            <a:chExt cx="2305633" cy="2209800"/>
          </a:xfrm>
        </p:grpSpPr>
        <p:pic>
          <p:nvPicPr>
            <p:cNvPr id="4097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276600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5800" y="460837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Domicile taxed as Resident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" y="346537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</a:rPr>
                <a:t>VA, DC, MD, NC, GA, SC, Etc.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2873244"/>
            <a:ext cx="2305633" cy="2209800"/>
            <a:chOff x="3124200" y="3254244"/>
            <a:chExt cx="2305633" cy="2209800"/>
          </a:xfrm>
        </p:grpSpPr>
        <p:pic>
          <p:nvPicPr>
            <p:cNvPr id="12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254244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429000" y="4343400"/>
              <a:ext cx="16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Domicile taxed as Non-Resident if req. met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5200" y="3505200"/>
              <a:ext cx="1665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</a:rPr>
                <a:t>NY, CA, OR, MO, MN, Etc.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60008" y="2819400"/>
            <a:ext cx="2305633" cy="2272772"/>
            <a:chOff x="6160008" y="3200400"/>
            <a:chExt cx="2305633" cy="2272772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497907" y="3200400"/>
              <a:ext cx="1437002" cy="45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6792598" y="3352800"/>
              <a:ext cx="1437002" cy="45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13" name="Picture 6" descr="https://daytimer.files.wordpress.com/2011/02/the-bucket-list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0008" y="3263372"/>
              <a:ext cx="230563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497907" y="4532175"/>
              <a:ext cx="15030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No State Income Tax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12724" y="3479205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</a:rPr>
                <a:t>FL, TX, WA,  AK, WY, NH. Etc.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72602" y="5105400"/>
            <a:ext cx="6771398" cy="1012198"/>
            <a:chOff x="2372602" y="5305199"/>
            <a:chExt cx="6771398" cy="1012198"/>
          </a:xfrm>
        </p:grpSpPr>
        <p:sp>
          <p:nvSpPr>
            <p:cNvPr id="22" name="TextBox 21"/>
            <p:cNvSpPr txBox="1"/>
            <p:nvPr/>
          </p:nvSpPr>
          <p:spPr>
            <a:xfrm>
              <a:off x="3505200" y="5486400"/>
              <a:ext cx="563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C3674"/>
                  </a:solidFill>
                </a:rPr>
                <a:t>You may owe additional state taxes/returns if you live in a state that isn’t your state of domicile (e.g., during training at FSI) or have other income sourced from the state (e.g., a rental property) during the calendar year.</a:t>
              </a:r>
            </a:p>
            <a:p>
              <a:endParaRPr lang="en-US" sz="1200" dirty="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2602" y="5305199"/>
              <a:ext cx="1001630" cy="9432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9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295400"/>
            <a:ext cx="5559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District of Columbia:  A Closer Look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49149"/>
              </p:ext>
            </p:extLst>
          </p:nvPr>
        </p:nvGraphicFramePr>
        <p:xfrm>
          <a:off x="152400" y="1862535"/>
          <a:ext cx="8763000" cy="392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Worksheet" r:id="rId5" imgW="11544480" imgH="3248096" progId="Excel.Sheet.12">
                  <p:embed/>
                </p:oleObj>
              </mc:Choice>
              <mc:Fallback>
                <p:oleObj name="Worksheet" r:id="rId5" imgW="11544480" imgH="3248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1862535"/>
                        <a:ext cx="8763000" cy="3928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01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75E09"/>
                </a:solidFill>
              </a:rPr>
              <a:t>Domicile vs. Residency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08" y="5769864"/>
            <a:ext cx="2983992" cy="935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38535"/>
            <a:ext cx="372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Virginia:  A Closer Look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EB79-833D-4BC0-854A-D241C38066C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916724"/>
              </p:ext>
            </p:extLst>
          </p:nvPr>
        </p:nvGraphicFramePr>
        <p:xfrm>
          <a:off x="63940" y="1603157"/>
          <a:ext cx="8851460" cy="416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Worksheet" r:id="rId4" imgW="9344160" imgH="4581561" progId="Excel.Sheet.12">
                  <p:embed/>
                </p:oleObj>
              </mc:Choice>
              <mc:Fallback>
                <p:oleObj name="Worksheet" r:id="rId4" imgW="9344160" imgH="45815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940" y="1603157"/>
                        <a:ext cx="8851460" cy="4166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699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ED5F0FB-9C2D-4B73-A3CD-1B5B38140A37}" vid="{03D09984-1EFF-41D4-9F06-292386B25B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6414</TotalTime>
  <Words>2090</Words>
  <Application>Microsoft Office PowerPoint</Application>
  <PresentationFormat>On-screen Show (4:3)</PresentationFormat>
  <Paragraphs>200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Lucida Sans Unicode</vt:lpstr>
      <vt:lpstr>Verdana</vt:lpstr>
      <vt:lpstr>Wingdings</vt:lpstr>
      <vt:lpstr>Wingdings 2</vt:lpstr>
      <vt:lpstr>Wingdings 3</vt:lpstr>
      <vt:lpstr>Theme1</vt:lpstr>
      <vt:lpstr>Worksheet</vt:lpstr>
      <vt:lpstr>Common Tax Challenges for U.S. Government Employees Overseas</vt:lpstr>
      <vt:lpstr>PowerPoint Presentation</vt:lpstr>
      <vt:lpstr>PowerPoint Presentation</vt:lpstr>
      <vt:lpstr>Domicile vs. Residency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Foreign Earned Income</vt:lpstr>
      <vt:lpstr>PowerPoint Presentation</vt:lpstr>
      <vt:lpstr>PowerPoint Presentation</vt:lpstr>
      <vt:lpstr>PowerPoint Presentation</vt:lpstr>
      <vt:lpstr>Foreign Assets</vt:lpstr>
      <vt:lpstr>PowerPoint Presentation</vt:lpstr>
      <vt:lpstr>PowerPoint Presentation</vt:lpstr>
      <vt:lpstr>PowerPoint Presentation</vt:lpstr>
      <vt:lpstr>Tax Cut and Jobs Act </vt:lpstr>
      <vt:lpstr>PowerPoint Presentation</vt:lpstr>
      <vt:lpstr>PowerPoint Presentation</vt:lpstr>
      <vt:lpstr>PowerPoint Presentation</vt:lpstr>
      <vt:lpstr>Common Tax Challenges for U.S. Government Employees Overseas</vt:lpstr>
      <vt:lpstr>Dependent Care Credit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Brenner &amp; Elsea-Mandojana, LLC</dc:creator>
  <cp:lastModifiedBy>Christine Mandojana</cp:lastModifiedBy>
  <cp:revision>426</cp:revision>
  <dcterms:created xsi:type="dcterms:W3CDTF">2013-01-23T15:53:00Z</dcterms:created>
  <dcterms:modified xsi:type="dcterms:W3CDTF">2019-02-12T13:46:04Z</dcterms:modified>
</cp:coreProperties>
</file>