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sldIdLst>
    <p:sldId id="256" r:id="rId2"/>
    <p:sldId id="272" r:id="rId3"/>
    <p:sldId id="402" r:id="rId4"/>
    <p:sldId id="268" r:id="rId5"/>
    <p:sldId id="258" r:id="rId6"/>
    <p:sldId id="259" r:id="rId7"/>
    <p:sldId id="260" r:id="rId8"/>
    <p:sldId id="261" r:id="rId9"/>
    <p:sldId id="264" r:id="rId10"/>
    <p:sldId id="416" r:id="rId11"/>
    <p:sldId id="266" r:id="rId12"/>
    <p:sldId id="351" r:id="rId13"/>
    <p:sldId id="352" r:id="rId14"/>
    <p:sldId id="353" r:id="rId15"/>
    <p:sldId id="394" r:id="rId16"/>
    <p:sldId id="395" r:id="rId17"/>
    <p:sldId id="400" r:id="rId18"/>
    <p:sldId id="396" r:id="rId19"/>
    <p:sldId id="397" r:id="rId20"/>
    <p:sldId id="398" r:id="rId21"/>
    <p:sldId id="417" r:id="rId22"/>
    <p:sldId id="399" r:id="rId23"/>
    <p:sldId id="418" r:id="rId24"/>
    <p:sldId id="419" r:id="rId25"/>
    <p:sldId id="41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6612"/>
    <a:srgbClr val="0C3674"/>
    <a:srgbClr val="EE4612"/>
    <a:srgbClr val="F75E0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8B318-D7EC-41A7-BAF7-AF1285881194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6425D7-829A-41AB-A561-4D50AEB89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42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425D7-829A-41AB-A561-4D50AEB896A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640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425D7-829A-41AB-A561-4D50AEB896A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386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425D7-829A-41AB-A561-4D50AEB896A8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936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2C22E0A-847C-43DB-8363-7D10F465B1A4}" type="datetime1">
              <a:rPr lang="en-US" smtClean="0"/>
              <a:t>2/7/2018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56EB79-833D-4BC0-854A-D241C3806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25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A71D90-DE10-4D0D-B4E8-9DBE388E5200}" type="datetime1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6EB79-833D-4BC0-854A-D241C3806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152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ADB3F8-329A-4EFE-896B-5A570CFE0657}" type="datetime1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6EB79-833D-4BC0-854A-D241C3806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851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DD6662-B1EB-4F4A-9F1D-C99B2AA8B78C}" type="datetime1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6EB79-833D-4BC0-854A-D241C38066C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72149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6E9B64-6468-4194-9050-53EF292C0838}" type="datetime1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6EB79-833D-4BC0-854A-D241C38066C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955243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DC29B3-8F4E-4D6E-9D06-52D4721F5B8B}" type="datetime1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6EB79-833D-4BC0-854A-D241C38066C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118330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848958-1AB7-44E4-A701-BED513C1C071}" type="datetime1">
              <a:rPr lang="en-US" smtClean="0"/>
              <a:t>2/7/2018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6EB79-833D-4BC0-854A-D241C3806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52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077795-4E62-4ADD-89F2-02E609E8B9EB}" type="datetime1">
              <a:rPr lang="en-US" smtClean="0"/>
              <a:t>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6EB79-833D-4BC0-854A-D241C38066C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699180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877B7-C17B-4B30-98DF-756C1210067E}" type="datetime1">
              <a:rPr lang="en-US" smtClean="0"/>
              <a:t>2/7/2018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6EB79-833D-4BC0-854A-D241C3806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702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73B8A4D-5CB7-45CC-B1DF-3B50DFDF8AD4}" type="datetime1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6EB79-833D-4BC0-854A-D241C3806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989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5F52E71-B051-4206-BBC9-02406081488D}" type="datetime1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56EB79-833D-4BC0-854A-D241C38066C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564344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F93CCB-62DF-4BB0-87AF-F8CAF8A80752}" type="datetime1">
              <a:rPr lang="en-US" smtClean="0"/>
              <a:t>2/7/2018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F56EB79-833D-4BC0-854A-D241C3806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95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Excel_Worksheet3.xlsx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cid:image007.png@01D39F46.0B961A70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Excel_Worksheet1.xlsx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Excel_Worksheet2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75E09"/>
                </a:solidFill>
              </a:rPr>
              <a:t>Common Tax Challenges for U.S. Government Employees Overseas</a:t>
            </a:r>
            <a:endParaRPr lang="en-US" sz="4000" b="1" dirty="0">
              <a:solidFill>
                <a:srgbClr val="F75E0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C3674"/>
                </a:solidFill>
                <a:latin typeface="+mj-lt"/>
              </a:rPr>
              <a:t>Foreign Service Institute</a:t>
            </a:r>
          </a:p>
          <a:p>
            <a:r>
              <a:rPr lang="en-US" b="1" dirty="0" smtClean="0">
                <a:solidFill>
                  <a:srgbClr val="0C3674"/>
                </a:solidFill>
                <a:latin typeface="+mj-lt"/>
              </a:rPr>
              <a:t>February 14, 2018</a:t>
            </a:r>
            <a:endParaRPr lang="en-US" b="1" dirty="0">
              <a:solidFill>
                <a:srgbClr val="0C3674"/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EB79-833D-4BC0-854A-D241C38066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0008" y="5769864"/>
            <a:ext cx="2983992" cy="935736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EB79-833D-4BC0-854A-D241C38066C1}" type="slidenum">
              <a:rPr lang="en-US" smtClean="0"/>
              <a:t>10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75E09"/>
                </a:solidFill>
              </a:rPr>
              <a:t>Domicile vs. Residency</a:t>
            </a:r>
            <a:endParaRPr lang="en-US" dirty="0">
              <a:solidFill>
                <a:srgbClr val="F75E0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143000"/>
            <a:ext cx="39212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Maryland:  A Closer Look</a:t>
            </a:r>
            <a:endParaRPr lang="en-US" sz="2400" b="1" dirty="0">
              <a:solidFill>
                <a:srgbClr val="0070C0"/>
              </a:solidFill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4498114"/>
              </p:ext>
            </p:extLst>
          </p:nvPr>
        </p:nvGraphicFramePr>
        <p:xfrm>
          <a:off x="152400" y="1752601"/>
          <a:ext cx="8644579" cy="40979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Worksheet" r:id="rId4" imgW="12192000" imgH="4962756" progId="Excel.Sheet.12">
                  <p:embed/>
                </p:oleObj>
              </mc:Choice>
              <mc:Fallback>
                <p:oleObj name="Worksheet" r:id="rId4" imgW="12192000" imgH="496275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400" y="1752601"/>
                        <a:ext cx="8644579" cy="40979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549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75E09"/>
                </a:solidFill>
              </a:rPr>
              <a:t>Domicile vs. Residency</a:t>
            </a:r>
            <a:endParaRPr lang="en-US" dirty="0">
              <a:solidFill>
                <a:srgbClr val="F75E09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7985" y="5769864"/>
            <a:ext cx="2983992" cy="93573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1295400"/>
            <a:ext cx="4168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75E09"/>
                </a:solidFill>
                <a:latin typeface="+mj-lt"/>
              </a:rPr>
              <a:t>Other State Considerations</a:t>
            </a:r>
            <a:endParaRPr lang="en-US" sz="2400" b="1" dirty="0">
              <a:solidFill>
                <a:srgbClr val="F75E09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929348"/>
            <a:ext cx="830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75E09"/>
              </a:buClr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0C3674"/>
                </a:solidFill>
              </a:rPr>
              <a:t>Most states have reciprocity agreements in place, often with bordering states and some with non-bordering states (e.g., VA and OR).  </a:t>
            </a:r>
          </a:p>
          <a:p>
            <a:pPr marL="285750" indent="-285750">
              <a:buClr>
                <a:srgbClr val="F75E09"/>
              </a:buClr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0C3674"/>
                </a:solidFill>
              </a:rPr>
              <a:t>If there is a reciprocity agreement in place, then if you live in one state and work in another state, you </a:t>
            </a:r>
            <a:r>
              <a:rPr lang="en-US" sz="2000" i="1" dirty="0" smtClean="0">
                <a:solidFill>
                  <a:srgbClr val="0C3674"/>
                </a:solidFill>
              </a:rPr>
              <a:t>generally</a:t>
            </a:r>
            <a:r>
              <a:rPr lang="en-US" sz="2000" dirty="0" smtClean="0">
                <a:solidFill>
                  <a:srgbClr val="0C3674"/>
                </a:solidFill>
              </a:rPr>
              <a:t> pay income taxes to the state where you live.  </a:t>
            </a:r>
          </a:p>
          <a:p>
            <a:pPr marL="285750" indent="-285750">
              <a:buClr>
                <a:srgbClr val="F75E09"/>
              </a:buClr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0C3674"/>
                </a:solidFill>
              </a:rPr>
              <a:t>Don’t assume there is a reciprocity agreement in place.</a:t>
            </a:r>
          </a:p>
          <a:p>
            <a:pPr marL="285750" indent="-285750">
              <a:buClr>
                <a:srgbClr val="F75E09"/>
              </a:buClr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0C3674"/>
                </a:solidFill>
              </a:rPr>
              <a:t>If there isn’t a reciprocity agreement in place, then you may need to file in the state where you lived and also in the state(s) where you worked.</a:t>
            </a:r>
          </a:p>
          <a:p>
            <a:pPr marL="285750" indent="-285750">
              <a:buClr>
                <a:srgbClr val="F75E09"/>
              </a:buClr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0C3674"/>
                </a:solidFill>
              </a:rPr>
              <a:t>Oftentimes, the reciprocity agreement covers wage income but not other types of income.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7272" y="6340475"/>
            <a:ext cx="365760" cy="365125"/>
          </a:xfrm>
        </p:spPr>
        <p:txBody>
          <a:bodyPr/>
          <a:lstStyle/>
          <a:p>
            <a:fld id="{7F56EB79-833D-4BC0-854A-D241C38066C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195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Dependent Care Credit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EB79-833D-4BC0-854A-D241C38066C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37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383268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Clr>
                <a:srgbClr val="EE6612"/>
              </a:buClr>
              <a:buFont typeface="Wingdings" pitchFamily="2" charset="2"/>
              <a:buChar char="ü"/>
            </a:pPr>
            <a:r>
              <a:rPr lang="en-US" dirty="0" smtClean="0">
                <a:solidFill>
                  <a:srgbClr val="0070C0"/>
                </a:solidFill>
              </a:rPr>
              <a:t>Taxpayers who incur employment-related expenses in providing care: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Clr>
                <a:srgbClr val="EE6612"/>
              </a:buClr>
              <a:buFont typeface="Wingdings" pitchFamily="2" charset="2"/>
              <a:buChar char="ü"/>
            </a:pPr>
            <a:r>
              <a:rPr lang="en-US" dirty="0" smtClean="0">
                <a:solidFill>
                  <a:srgbClr val="0070C0"/>
                </a:solidFill>
              </a:rPr>
              <a:t>Taxpayer must be earning income (employed), a full-time student and/or looking for work and have obtained work; MFJ requires both spouses.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4114800"/>
            <a:ext cx="8229600" cy="1447800"/>
          </a:xfrm>
          <a:prstGeom prst="rect">
            <a:avLst/>
          </a:prstGeom>
        </p:spPr>
        <p:txBody>
          <a:bodyPr/>
          <a:lstStyle/>
          <a:p>
            <a:pPr marL="228600" indent="-228600">
              <a:buClr>
                <a:srgbClr val="EE6612"/>
              </a:buClr>
              <a:buFont typeface="Wingdings" pitchFamily="2" charset="2"/>
              <a:buChar char="ü"/>
            </a:pPr>
            <a:r>
              <a:rPr lang="en-US" dirty="0" smtClean="0">
                <a:solidFill>
                  <a:srgbClr val="0070C0"/>
                </a:solidFill>
              </a:rPr>
              <a:t>Can be U.S. citizen or non-U.S. citizen:  Non-U.S. citizens qualify but special reporting required on the tax return.</a:t>
            </a:r>
          </a:p>
          <a:p>
            <a:pPr marL="228600" indent="-228600">
              <a:buClr>
                <a:srgbClr val="EE6612"/>
              </a:buClr>
              <a:buFont typeface="Wingdings" pitchFamily="2" charset="2"/>
              <a:buChar char="ü"/>
            </a:pPr>
            <a:r>
              <a:rPr lang="en-US" dirty="0" smtClean="0">
                <a:solidFill>
                  <a:srgbClr val="0070C0"/>
                </a:solidFill>
              </a:rPr>
              <a:t>Household employee or daycare; not Kinder+.</a:t>
            </a:r>
          </a:p>
          <a:p>
            <a:pPr marL="228600" indent="-228600">
              <a:buClr>
                <a:srgbClr val="EE6612"/>
              </a:buClr>
              <a:buFont typeface="Wingdings" pitchFamily="2" charset="2"/>
              <a:buChar char="ü"/>
            </a:pPr>
            <a:r>
              <a:rPr lang="en-US" dirty="0" smtClean="0">
                <a:solidFill>
                  <a:srgbClr val="0070C0"/>
                </a:solidFill>
              </a:rPr>
              <a:t>Relatives qualify as long as they are not a dependent, the taxpayer’s child and are under age 19. 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752600"/>
            <a:ext cx="8229600" cy="1438870"/>
          </a:xfrm>
          <a:prstGeom prst="rect">
            <a:avLst/>
          </a:prstGeom>
        </p:spPr>
        <p:txBody>
          <a:bodyPr/>
          <a:lstStyle/>
          <a:p>
            <a:pPr marL="342900" indent="-342900">
              <a:buClr>
                <a:srgbClr val="EE6612"/>
              </a:buClr>
              <a:buFont typeface="+mj-lt"/>
              <a:buAutoNum type="arabicParenR"/>
            </a:pPr>
            <a:r>
              <a:rPr lang="en-US" dirty="0" smtClean="0">
                <a:solidFill>
                  <a:srgbClr val="0070C0"/>
                </a:solidFill>
              </a:rPr>
              <a:t>A qualifying dependent who has not attained the age of 13 as of December 31 of the tax year; or</a:t>
            </a:r>
          </a:p>
          <a:p>
            <a:pPr marL="342900" indent="-342900">
              <a:buClr>
                <a:srgbClr val="EE6612"/>
              </a:buClr>
              <a:buFont typeface="+mj-lt"/>
              <a:buAutoNum type="arabicParenR"/>
            </a:pPr>
            <a:r>
              <a:rPr lang="en-US" dirty="0" smtClean="0">
                <a:solidFill>
                  <a:srgbClr val="0070C0"/>
                </a:solidFill>
              </a:rPr>
              <a:t>A qualifying dependent or spouse who is physically or mentally incapable of caring for him/herself &amp; has the same principal place of abode as the taxpayer for more than ½ year.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09800" y="990600"/>
            <a:ext cx="4724400" cy="40011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convex"/>
              <a:extrusionClr>
                <a:schemeClr val="accent3"/>
              </a:extrusionClr>
            </a:sp3d>
          </a:bodyPr>
          <a:lstStyle/>
          <a:p>
            <a:pPr marL="804863" indent="-804863" algn="ctr"/>
            <a:r>
              <a:rPr lang="en-US" sz="2000" dirty="0" smtClean="0">
                <a:solidFill>
                  <a:schemeClr val="tx1"/>
                </a:solidFill>
              </a:rPr>
              <a:t>Who’s An Eligible Taxpayer?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381000"/>
            <a:ext cx="8229600" cy="8096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75E09"/>
                </a:solidFill>
              </a:rPr>
              <a:t>Dependent Care Credit</a:t>
            </a:r>
            <a:endParaRPr lang="en-US" dirty="0">
              <a:solidFill>
                <a:srgbClr val="F75E09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09800" y="3733800"/>
            <a:ext cx="4724400" cy="40011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convex"/>
              <a:extrusionClr>
                <a:schemeClr val="accent3"/>
              </a:extrusionClr>
            </a:sp3d>
          </a:bodyPr>
          <a:lstStyle/>
          <a:p>
            <a:pPr marL="804863" indent="-804863" algn="ctr"/>
            <a:r>
              <a:rPr lang="en-US" sz="2000" dirty="0" smtClean="0">
                <a:solidFill>
                  <a:schemeClr val="tx1"/>
                </a:solidFill>
              </a:rPr>
              <a:t>Who’s An Eligible Provider?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605" y="5769864"/>
            <a:ext cx="2983992" cy="935736"/>
          </a:xfrm>
          <a:prstGeom prst="rect">
            <a:avLst/>
          </a:prstGeom>
        </p:spPr>
      </p:pic>
      <p:sp>
        <p:nvSpPr>
          <p:cNvPr id="13" name="Horizontal Scroll 12"/>
          <p:cNvSpPr/>
          <p:nvPr/>
        </p:nvSpPr>
        <p:spPr>
          <a:xfrm>
            <a:off x="1066800" y="5410200"/>
            <a:ext cx="5105400" cy="1371600"/>
          </a:xfrm>
          <a:prstGeom prst="horizontalScroll">
            <a:avLst/>
          </a:prstGeom>
          <a:noFill/>
          <a:ln>
            <a:solidFill>
              <a:srgbClr val="EE66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If use FSAFEDS, still must file Form 2441 to show withdrawals were made to pay for qualifying child care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EB79-833D-4BC0-854A-D241C38066C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651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build="p"/>
      <p:bldP spid="8" grpId="0" build="p"/>
      <p:bldP spid="9" grpId="0" animBg="1"/>
      <p:bldP spid="11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057400"/>
            <a:ext cx="853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Clr>
                <a:srgbClr val="EE6612"/>
              </a:buClr>
              <a:buFont typeface="Wingdings" pitchFamily="2" charset="2"/>
              <a:buChar char="ü"/>
            </a:pPr>
            <a:r>
              <a:rPr lang="en-US" dirty="0" smtClean="0">
                <a:solidFill>
                  <a:srgbClr val="0070C0"/>
                </a:solidFill>
              </a:rPr>
              <a:t>Up to $3,000 of eligible expenses per child for up to two children.</a:t>
            </a:r>
          </a:p>
          <a:p>
            <a:pPr marL="228600" indent="-228600">
              <a:buClr>
                <a:srgbClr val="EE6612"/>
              </a:buClr>
              <a:buFont typeface="Wingdings" pitchFamily="2" charset="2"/>
              <a:buChar char="ü"/>
            </a:pPr>
            <a:r>
              <a:rPr lang="en-US" dirty="0" smtClean="0">
                <a:solidFill>
                  <a:srgbClr val="0070C0"/>
                </a:solidFill>
              </a:rPr>
              <a:t>Multiply the total eligible expenses by the applicable % based on income…usually 20%.</a:t>
            </a:r>
          </a:p>
          <a:p>
            <a:pPr marL="228600" indent="-228600">
              <a:buClr>
                <a:srgbClr val="EE6612"/>
              </a:buClr>
              <a:buFont typeface="Wingdings" pitchFamily="2" charset="2"/>
              <a:buChar char="ü"/>
            </a:pPr>
            <a:r>
              <a:rPr lang="en-US" dirty="0" smtClean="0">
                <a:solidFill>
                  <a:srgbClr val="0070C0"/>
                </a:solidFill>
              </a:rPr>
              <a:t>The credit is non-refundable.</a:t>
            </a:r>
          </a:p>
          <a:p>
            <a:pPr marL="228600" indent="-228600">
              <a:buClr>
                <a:srgbClr val="EE6612"/>
              </a:buClr>
              <a:buFont typeface="Wingdings" pitchFamily="2" charset="2"/>
              <a:buChar char="ü"/>
            </a:pPr>
            <a:r>
              <a:rPr lang="en-US" dirty="0" smtClean="0">
                <a:solidFill>
                  <a:srgbClr val="0070C0"/>
                </a:solidFill>
              </a:rPr>
              <a:t>If claim foreign earned income exclusion on all income then no credit.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3886200"/>
            <a:ext cx="8153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Clr>
                <a:srgbClr val="EE6612"/>
              </a:buClr>
              <a:buFont typeface="Wingdings" pitchFamily="2" charset="2"/>
              <a:buChar char="ü"/>
            </a:pPr>
            <a:r>
              <a:rPr lang="en-US" dirty="0" smtClean="0">
                <a:solidFill>
                  <a:srgbClr val="0070C0"/>
                </a:solidFill>
              </a:rPr>
              <a:t>Expenses paid for the care of the qualifying dependent that are </a:t>
            </a:r>
            <a:r>
              <a:rPr lang="en-US" dirty="0" smtClean="0"/>
              <a:t>required by law </a:t>
            </a:r>
            <a:r>
              <a:rPr lang="en-US" dirty="0" smtClean="0">
                <a:solidFill>
                  <a:srgbClr val="0070C0"/>
                </a:solidFill>
              </a:rPr>
              <a:t>(wages, uniforms, insurance, retirement, preschool fees, etc.).</a:t>
            </a:r>
          </a:p>
          <a:p>
            <a:pPr marL="228600" indent="-228600">
              <a:buClr>
                <a:srgbClr val="EE6612"/>
              </a:buClr>
              <a:buFont typeface="Wingdings" pitchFamily="2" charset="2"/>
              <a:buChar char="ü"/>
            </a:pPr>
            <a:r>
              <a:rPr lang="en-US" dirty="0" smtClean="0">
                <a:solidFill>
                  <a:srgbClr val="0070C0"/>
                </a:solidFill>
              </a:rPr>
              <a:t>School fees for Kindergarten and higher </a:t>
            </a:r>
            <a:r>
              <a:rPr lang="en-US" dirty="0" smtClean="0"/>
              <a:t>do not qualify</a:t>
            </a:r>
            <a:r>
              <a:rPr lang="en-US" dirty="0" smtClean="0">
                <a:solidFill>
                  <a:srgbClr val="0070C0"/>
                </a:solidFill>
              </a:rPr>
              <a:t>; but after-school care does qualify.</a:t>
            </a:r>
          </a:p>
          <a:p>
            <a:pPr marL="228600" indent="-228600">
              <a:buClr>
                <a:srgbClr val="EE6612"/>
              </a:buClr>
              <a:buFont typeface="Wingdings" pitchFamily="2" charset="2"/>
              <a:buChar char="ü"/>
            </a:pPr>
            <a:r>
              <a:rPr lang="en-US" dirty="0" smtClean="0">
                <a:solidFill>
                  <a:srgbClr val="0070C0"/>
                </a:solidFill>
              </a:rPr>
              <a:t>Payments to a relative qualify as long as the relative is not a dependent, the taxpayer’s child and is under age 19.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09800" y="1600200"/>
            <a:ext cx="4724400" cy="40011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convex"/>
              <a:extrusionClr>
                <a:schemeClr val="accent3"/>
              </a:extrusionClr>
            </a:sp3d>
          </a:bodyPr>
          <a:lstStyle/>
          <a:p>
            <a:pPr marL="804863" indent="-804863" algn="ctr"/>
            <a:r>
              <a:rPr lang="en-US" sz="2000" dirty="0" smtClean="0">
                <a:solidFill>
                  <a:schemeClr val="tx1"/>
                </a:solidFill>
              </a:rPr>
              <a:t>How Much is the Credit?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7400" y="3562290"/>
            <a:ext cx="4724400" cy="40011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convex"/>
              <a:extrusionClr>
                <a:schemeClr val="accent3"/>
              </a:extrusionClr>
            </a:sp3d>
          </a:bodyPr>
          <a:lstStyle/>
          <a:p>
            <a:pPr marL="804863" indent="-804863" algn="ctr"/>
            <a:r>
              <a:rPr lang="en-US" sz="2000" dirty="0" smtClean="0">
                <a:solidFill>
                  <a:schemeClr val="tx1"/>
                </a:solidFill>
              </a:rPr>
              <a:t>What Expenses are Eligible?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381000"/>
            <a:ext cx="8229600" cy="8096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75E09"/>
                </a:solidFill>
              </a:rPr>
              <a:t>Dependent Care Credit</a:t>
            </a:r>
            <a:endParaRPr lang="en-US" dirty="0">
              <a:solidFill>
                <a:srgbClr val="F75E09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605" y="5769864"/>
            <a:ext cx="2983992" cy="935736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EB79-833D-4BC0-854A-D241C38066C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222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Earned </a:t>
            </a:r>
            <a:r>
              <a:rPr lang="en-US" dirty="0"/>
              <a:t>I</a:t>
            </a:r>
            <a:r>
              <a:rPr lang="en-US" dirty="0" smtClean="0"/>
              <a:t>ncome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EB79-833D-4BC0-854A-D241C38066C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76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39669"/>
            <a:ext cx="8569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Income earned by a taxpayer while working outside the U.S.—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Location is Key!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2286000"/>
            <a:ext cx="4724400" cy="40011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convex"/>
              <a:extrusionClr>
                <a:schemeClr val="accent3"/>
              </a:extrusionClr>
            </a:sp3d>
          </a:bodyPr>
          <a:lstStyle/>
          <a:p>
            <a:pPr marL="804863" indent="-804863" algn="ctr"/>
            <a:r>
              <a:rPr lang="en-US" sz="2000" dirty="0" smtClean="0"/>
              <a:t>Can You Exclude It?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2788385"/>
            <a:ext cx="8686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4950" indent="-234950">
              <a:buClr>
                <a:srgbClr val="EE6612"/>
              </a:buClr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0070C0"/>
                </a:solidFill>
              </a:rPr>
              <a:t>Salary income paid by a U.S. Government agency to employees and PSCs is not eligible for the exclusion. </a:t>
            </a:r>
          </a:p>
          <a:p>
            <a:pPr marL="234950" indent="-234950">
              <a:buClr>
                <a:srgbClr val="EE6612"/>
              </a:buClr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0070C0"/>
                </a:solidFill>
              </a:rPr>
              <a:t>Tax Home Outside the U.S. (at least 12 months) AND either:</a:t>
            </a:r>
          </a:p>
          <a:p>
            <a:pPr marL="234950" indent="-234950">
              <a:buClr>
                <a:srgbClr val="EE6612"/>
              </a:buClr>
              <a:buFont typeface="Wingdings" pitchFamily="2" charset="2"/>
              <a:buChar char="ü"/>
            </a:pPr>
            <a:r>
              <a:rPr lang="en-US" dirty="0" smtClean="0">
                <a:solidFill>
                  <a:srgbClr val="0070C0"/>
                </a:solidFill>
              </a:rPr>
              <a:t>Bona Fide Residence Test (intend to reside for the indefinite future outside the U.S.)—</a:t>
            </a:r>
            <a:r>
              <a:rPr lang="en-US" dirty="0" smtClean="0"/>
              <a:t>full calendar year and facts and circumstances test.</a:t>
            </a:r>
          </a:p>
          <a:p>
            <a:pPr marL="234950" indent="-234950">
              <a:buClr>
                <a:srgbClr val="EE6612"/>
              </a:buClr>
              <a:buFont typeface="Wingdings" pitchFamily="2" charset="2"/>
              <a:buChar char="ü"/>
            </a:pPr>
            <a:r>
              <a:rPr lang="en-US" dirty="0" smtClean="0">
                <a:solidFill>
                  <a:srgbClr val="0070C0"/>
                </a:solidFill>
              </a:rPr>
              <a:t>Physical Presence Test (outside the U.S. for at least 330 full days in a rolling 365 (366 if leap year) day period—prorate if 365 days cuts between tax years)—</a:t>
            </a:r>
            <a:r>
              <a:rPr lang="en-US" dirty="0" smtClean="0"/>
              <a:t>bright lines test.</a:t>
            </a:r>
          </a:p>
          <a:p>
            <a:pPr marL="234950" indent="-234950">
              <a:buClr>
                <a:srgbClr val="EE6612"/>
              </a:buClr>
              <a:buFont typeface="Wingdings" pitchFamily="2" charset="2"/>
              <a:buChar char="ü"/>
            </a:pPr>
            <a:r>
              <a:rPr lang="en-US" dirty="0" smtClean="0">
                <a:solidFill>
                  <a:srgbClr val="0070C0"/>
                </a:solidFill>
              </a:rPr>
              <a:t>Use Form 2555.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381000"/>
            <a:ext cx="8229600" cy="8096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75E09"/>
                </a:solidFill>
              </a:rPr>
              <a:t>Foreign Earned Income</a:t>
            </a:r>
            <a:endParaRPr lang="en-US" dirty="0">
              <a:solidFill>
                <a:srgbClr val="F75E09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605" y="5922264"/>
            <a:ext cx="2983992" cy="93573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438400" y="1304091"/>
            <a:ext cx="4724400" cy="40011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convex"/>
              <a:extrusionClr>
                <a:schemeClr val="accent3"/>
              </a:extrusionClr>
            </a:sp3d>
          </a:bodyPr>
          <a:lstStyle/>
          <a:p>
            <a:pPr marL="804863" indent="-804863" algn="ctr"/>
            <a:r>
              <a:rPr lang="en-US" sz="2000" dirty="0" smtClean="0">
                <a:solidFill>
                  <a:schemeClr val="tx1"/>
                </a:solidFill>
              </a:rPr>
              <a:t>What Is It?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EB79-833D-4BC0-854A-D241C38066C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679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uiExpand="1" build="p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381000"/>
            <a:ext cx="8229600" cy="8096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75E09"/>
                </a:solidFill>
              </a:rPr>
              <a:t>Foreign Earned Income</a:t>
            </a:r>
            <a:endParaRPr lang="en-US" dirty="0">
              <a:solidFill>
                <a:srgbClr val="F75E09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605" y="5922264"/>
            <a:ext cx="2983992" cy="93573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81200" y="1219200"/>
            <a:ext cx="5638800" cy="40011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convex"/>
              <a:extrusionClr>
                <a:schemeClr val="accent3"/>
              </a:extrusionClr>
            </a:sp3d>
          </a:bodyPr>
          <a:lstStyle/>
          <a:p>
            <a:pPr marL="804863" indent="-804863" algn="ctr"/>
            <a:r>
              <a:rPr lang="en-US" sz="2000" dirty="0" smtClean="0"/>
              <a:t>How Much Can You Exclude?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752600"/>
            <a:ext cx="830580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4950" indent="-234950">
              <a:buClr>
                <a:srgbClr val="EE6612"/>
              </a:buClr>
              <a:buFont typeface="Wingdings" pitchFamily="2" charset="2"/>
              <a:buChar char="ü"/>
            </a:pPr>
            <a:r>
              <a:rPr lang="en-US" dirty="0" smtClean="0">
                <a:solidFill>
                  <a:srgbClr val="0070C0"/>
                </a:solidFill>
              </a:rPr>
              <a:t>Up to the maximum exclusion amount per year ($102,100 for 2017).</a:t>
            </a:r>
          </a:p>
          <a:p>
            <a:pPr marL="234950" indent="-234950">
              <a:buClr>
                <a:srgbClr val="EE6612"/>
              </a:buClr>
              <a:buFont typeface="Wingdings" pitchFamily="2" charset="2"/>
              <a:buChar char="ü"/>
            </a:pPr>
            <a:r>
              <a:rPr lang="en-US" dirty="0" smtClean="0">
                <a:solidFill>
                  <a:srgbClr val="0070C0"/>
                </a:solidFill>
              </a:rPr>
              <a:t>Must prorate if qualifying period cuts tax years.</a:t>
            </a:r>
          </a:p>
          <a:p>
            <a:pPr marL="234950" indent="-234950">
              <a:buClr>
                <a:srgbClr val="EE6612"/>
              </a:buClr>
              <a:buFont typeface="Wingdings" pitchFamily="2" charset="2"/>
              <a:buChar char="ü"/>
            </a:pPr>
            <a:r>
              <a:rPr lang="en-US" dirty="0" smtClean="0">
                <a:solidFill>
                  <a:srgbClr val="0070C0"/>
                </a:solidFill>
              </a:rPr>
              <a:t>Can take two exclusions if married filing jointly and both taxpayers have qualifying income and meet exclusion test.</a:t>
            </a:r>
          </a:p>
          <a:p>
            <a:pPr marL="234950" indent="-234950">
              <a:buClr>
                <a:srgbClr val="EE6612"/>
              </a:buClr>
              <a:buFont typeface="Wingdings" pitchFamily="2" charset="2"/>
              <a:buChar char="ü"/>
            </a:pPr>
            <a:r>
              <a:rPr lang="en-US" dirty="0" smtClean="0">
                <a:solidFill>
                  <a:srgbClr val="0070C0"/>
                </a:solidFill>
              </a:rPr>
              <a:t>Exclusion is for gross income…need to deduct Schedule C expense expenses and ½ SE tax attributed to FEI if self-employed.</a:t>
            </a:r>
          </a:p>
          <a:p>
            <a:pPr marL="234950" indent="-234950">
              <a:buClr>
                <a:srgbClr val="EE6612"/>
              </a:buClr>
              <a:buFont typeface="Wingdings" pitchFamily="2" charset="2"/>
              <a:buChar char="ü"/>
            </a:pPr>
            <a:r>
              <a:rPr lang="en-US" dirty="0" smtClean="0">
                <a:solidFill>
                  <a:srgbClr val="0070C0"/>
                </a:solidFill>
              </a:rPr>
              <a:t>Remember—you can never exclude the self-employment tax!</a:t>
            </a:r>
          </a:p>
          <a:p>
            <a:pPr marL="234950" indent="-234950">
              <a:buClr>
                <a:srgbClr val="EE6612"/>
              </a:buClr>
              <a:buFont typeface="Wingdings" pitchFamily="2" charset="2"/>
              <a:buChar char="ü"/>
            </a:pPr>
            <a:r>
              <a:rPr lang="en-US" dirty="0" smtClean="0">
                <a:solidFill>
                  <a:srgbClr val="0070C0"/>
                </a:solidFill>
              </a:rPr>
              <a:t>Excluded income is taken from the bottom tax brackets rather than the top tax brackets—check MFS if other U.S. taxable income on the return.</a:t>
            </a:r>
          </a:p>
          <a:p>
            <a:pPr marL="234950" indent="-234950">
              <a:buClr>
                <a:srgbClr val="EE6612"/>
              </a:buClr>
              <a:buFont typeface="Wingdings" pitchFamily="2" charset="2"/>
              <a:buChar char="ü"/>
            </a:pPr>
            <a:r>
              <a:rPr lang="en-US" dirty="0" smtClean="0">
                <a:solidFill>
                  <a:srgbClr val="0070C0"/>
                </a:solidFill>
              </a:rPr>
              <a:t>Separate housing exclusion or deduction allowed in specific cases.</a:t>
            </a:r>
          </a:p>
          <a:p>
            <a:pPr marL="234950" indent="-234950">
              <a:buClr>
                <a:srgbClr val="EE6612"/>
              </a:buClr>
              <a:buFont typeface="Wingdings" pitchFamily="2" charset="2"/>
              <a:buChar char="ü"/>
            </a:pPr>
            <a:r>
              <a:rPr lang="en-US" dirty="0">
                <a:solidFill>
                  <a:srgbClr val="0070C0"/>
                </a:solidFill>
              </a:rPr>
              <a:t>Some states do not conform to Federal </a:t>
            </a:r>
            <a:r>
              <a:rPr lang="en-US" dirty="0" smtClean="0">
                <a:solidFill>
                  <a:srgbClr val="0070C0"/>
                </a:solidFill>
              </a:rPr>
              <a:t>Foreign Earned </a:t>
            </a:r>
            <a:r>
              <a:rPr lang="en-US" dirty="0">
                <a:solidFill>
                  <a:srgbClr val="0070C0"/>
                </a:solidFill>
              </a:rPr>
              <a:t>Income Exclusion (e.g., MA, CA, HI</a:t>
            </a:r>
            <a:r>
              <a:rPr lang="en-US" dirty="0" smtClean="0">
                <a:solidFill>
                  <a:srgbClr val="0070C0"/>
                </a:solidFill>
              </a:rPr>
              <a:t>).</a:t>
            </a:r>
          </a:p>
          <a:p>
            <a:pPr marL="234950" indent="-234950">
              <a:buClr>
                <a:srgbClr val="EE6612"/>
              </a:buClr>
              <a:buFont typeface="Wingdings" pitchFamily="2" charset="2"/>
              <a:buChar char="ü"/>
            </a:pPr>
            <a:r>
              <a:rPr lang="en-US" dirty="0" smtClean="0">
                <a:solidFill>
                  <a:srgbClr val="0070C0"/>
                </a:solidFill>
              </a:rPr>
              <a:t>No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additional child tax credit if you file Form 2555 (consider FTC).</a:t>
            </a:r>
            <a:endParaRPr lang="en-US" dirty="0">
              <a:solidFill>
                <a:srgbClr val="0070C0"/>
              </a:solidFill>
            </a:endParaRPr>
          </a:p>
          <a:p>
            <a:pPr marL="234950" indent="-234950">
              <a:buClr>
                <a:srgbClr val="EE6612"/>
              </a:buClr>
              <a:buFont typeface="Wingdings" pitchFamily="2" charset="2"/>
              <a:buChar char="ü"/>
            </a:pP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EB79-833D-4BC0-854A-D241C38066C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431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21877" y="1472625"/>
            <a:ext cx="4419600" cy="58477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convex"/>
              <a:extrusionClr>
                <a:schemeClr val="accent3"/>
              </a:extrusionClr>
            </a:sp3d>
          </a:bodyPr>
          <a:lstStyle/>
          <a:p>
            <a:pPr marL="804863" indent="-804863" algn="ctr"/>
            <a:r>
              <a:rPr lang="en-US" sz="3200" dirty="0" smtClean="0"/>
              <a:t>Other Options?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2263914"/>
            <a:ext cx="518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Clr>
                <a:srgbClr val="EE6612"/>
              </a:buClr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0070C0"/>
                </a:solidFill>
              </a:rPr>
              <a:t>Foreign Tax Credit (</a:t>
            </a:r>
            <a:r>
              <a:rPr lang="en-US" sz="2000" dirty="0" smtClean="0"/>
              <a:t>sometimes better if working in high tax jurisdiction</a:t>
            </a:r>
            <a:r>
              <a:rPr lang="en-US" sz="2000" dirty="0" smtClean="0">
                <a:solidFill>
                  <a:srgbClr val="0070C0"/>
                </a:solidFill>
              </a:rPr>
              <a:t>)</a:t>
            </a:r>
          </a:p>
          <a:p>
            <a:pPr marL="228600" indent="-228600">
              <a:buClr>
                <a:srgbClr val="EE6612"/>
              </a:buClr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0070C0"/>
                </a:solidFill>
              </a:rPr>
              <a:t>Itemized Deduction of Foreign Taxes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3265944"/>
            <a:ext cx="5410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Once you elect the Foreign Earned Income Exclusion, you must continue using it for all eligible income until/unless you revoke the election.  Once you revoke the election, you cannot elect to use it again for 5 tax years.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381000"/>
            <a:ext cx="8229600" cy="8096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75E09"/>
                </a:solidFill>
              </a:rPr>
              <a:t>Foreign Earned Income</a:t>
            </a:r>
            <a:endParaRPr lang="en-US" dirty="0">
              <a:solidFill>
                <a:srgbClr val="F75E0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605" y="5769864"/>
            <a:ext cx="2983992" cy="935736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EB79-833D-4BC0-854A-D241C38066C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898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Assets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EB79-833D-4BC0-854A-D241C38066C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1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75E09"/>
                </a:solidFill>
              </a:rPr>
              <a:t>About Your Presenter</a:t>
            </a:r>
            <a:endParaRPr lang="en-US" dirty="0">
              <a:solidFill>
                <a:srgbClr val="F75E09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0008" y="5922264"/>
            <a:ext cx="2983992" cy="93573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9600" y="1600200"/>
            <a:ext cx="78133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Christine </a:t>
            </a:r>
            <a:r>
              <a:rPr lang="en-US" sz="3200" b="1" dirty="0" err="1" smtClean="0"/>
              <a:t>Elsea</a:t>
            </a:r>
            <a:r>
              <a:rPr lang="en-US" sz="3200" b="1" dirty="0" err="1"/>
              <a:t>-</a:t>
            </a:r>
            <a:r>
              <a:rPr lang="en-US" sz="3200" b="1" dirty="0" err="1" smtClean="0"/>
              <a:t>Mandojana</a:t>
            </a:r>
            <a:r>
              <a:rPr lang="en-US" sz="3200" b="1" dirty="0" smtClean="0"/>
              <a:t>, CPA, CFP</a:t>
            </a:r>
            <a:r>
              <a:rPr lang="en-US" sz="3200" b="1" baseline="30000" dirty="0" smtClean="0"/>
              <a:t>®</a:t>
            </a:r>
            <a:endParaRPr lang="en-US" sz="3200" b="1" baseline="300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590800"/>
            <a:ext cx="8839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75E09"/>
              </a:buClr>
              <a:buFont typeface="Wingdings" pitchFamily="2" charset="2"/>
              <a:buChar char="ü"/>
            </a:pPr>
            <a:r>
              <a:rPr lang="en-US" sz="2400" b="1" dirty="0" smtClean="0">
                <a:solidFill>
                  <a:srgbClr val="0070C0"/>
                </a:solidFill>
              </a:rPr>
              <a:t>Certified Public Accountant since 1996</a:t>
            </a:r>
          </a:p>
          <a:p>
            <a:pPr marL="285750" indent="-285750">
              <a:buClr>
                <a:srgbClr val="F75E09"/>
              </a:buClr>
              <a:buFont typeface="Wingdings" pitchFamily="2" charset="2"/>
              <a:buChar char="ü"/>
            </a:pPr>
            <a:r>
              <a:rPr lang="en-US" sz="2400" b="1" dirty="0" smtClean="0">
                <a:solidFill>
                  <a:srgbClr val="0070C0"/>
                </a:solidFill>
              </a:rPr>
              <a:t>Certified Financial Planner since 2010</a:t>
            </a:r>
          </a:p>
          <a:p>
            <a:pPr marL="285750" indent="-285750">
              <a:buClr>
                <a:srgbClr val="F75E09"/>
              </a:buClr>
              <a:buFont typeface="Wingdings" pitchFamily="2" charset="2"/>
              <a:buChar char="ü"/>
            </a:pPr>
            <a:r>
              <a:rPr lang="en-US" sz="2400" b="1" dirty="0" smtClean="0">
                <a:solidFill>
                  <a:srgbClr val="0070C0"/>
                </a:solidFill>
              </a:rPr>
              <a:t>MS in Foreign Service/Business Diplomacy from Georgetown University, 1999</a:t>
            </a:r>
          </a:p>
          <a:p>
            <a:pPr marL="285750" indent="-285750">
              <a:buClr>
                <a:srgbClr val="F75E09"/>
              </a:buClr>
              <a:buFont typeface="Wingdings" pitchFamily="2" charset="2"/>
              <a:buChar char="ü"/>
            </a:pPr>
            <a:r>
              <a:rPr lang="en-US" sz="2400" b="1" dirty="0" smtClean="0">
                <a:solidFill>
                  <a:srgbClr val="0070C0"/>
                </a:solidFill>
              </a:rPr>
              <a:t>KPMG, Arthur Andersen, financial services/non-profit </a:t>
            </a:r>
          </a:p>
          <a:p>
            <a:pPr marL="285750" indent="-285750">
              <a:buClr>
                <a:srgbClr val="F75E09"/>
              </a:buClr>
              <a:buFont typeface="Wingdings" pitchFamily="2" charset="2"/>
              <a:buChar char="ü"/>
            </a:pPr>
            <a:r>
              <a:rPr lang="en-US" sz="2400" b="1" dirty="0" smtClean="0">
                <a:solidFill>
                  <a:srgbClr val="0070C0"/>
                </a:solidFill>
              </a:rPr>
              <a:t>U.S. expat tax and financial planning since 2006</a:t>
            </a:r>
          </a:p>
          <a:p>
            <a:pPr marL="285750" indent="-285750">
              <a:buClr>
                <a:srgbClr val="F75E09"/>
              </a:buClr>
              <a:buFont typeface="Wingdings" pitchFamily="2" charset="2"/>
              <a:buChar char="ü"/>
            </a:pPr>
            <a:r>
              <a:rPr lang="en-US" sz="2400" b="1" dirty="0" smtClean="0">
                <a:solidFill>
                  <a:srgbClr val="0070C0"/>
                </a:solidFill>
              </a:rPr>
              <a:t>EFM since 2000:  The Philippines, Portugal, Peru, Colombia, DC and currently Barcelona, Spain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EB79-833D-4BC0-854A-D241C38066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6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1447800"/>
            <a:ext cx="5029200" cy="40011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convex"/>
              <a:extrusionClr>
                <a:schemeClr val="accent3"/>
              </a:extrusionClr>
            </a:sp3d>
          </a:bodyPr>
          <a:lstStyle/>
          <a:p>
            <a:pPr marL="804863" indent="-804863" algn="ctr"/>
            <a:r>
              <a:rPr lang="en-US" sz="2000" dirty="0" smtClean="0"/>
              <a:t>Tax Return Requirements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752600"/>
            <a:ext cx="838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EE6612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70C0"/>
                </a:solidFill>
              </a:rPr>
              <a:t> Report the </a:t>
            </a:r>
            <a:r>
              <a:rPr lang="en-US" sz="2000" dirty="0" err="1" smtClean="0">
                <a:solidFill>
                  <a:srgbClr val="0070C0"/>
                </a:solidFill>
              </a:rPr>
              <a:t>Inc</a:t>
            </a:r>
            <a:r>
              <a:rPr lang="en-US" sz="2000" dirty="0" smtClean="0">
                <a:solidFill>
                  <a:srgbClr val="0070C0"/>
                </a:solidFill>
              </a:rPr>
              <a:t> on </a:t>
            </a:r>
            <a:r>
              <a:rPr lang="en-US" sz="2000" dirty="0" err="1" smtClean="0">
                <a:solidFill>
                  <a:srgbClr val="0070C0"/>
                </a:solidFill>
              </a:rPr>
              <a:t>Sch</a:t>
            </a:r>
            <a:r>
              <a:rPr lang="en-US" sz="2000" dirty="0" smtClean="0">
                <a:solidFill>
                  <a:srgbClr val="0070C0"/>
                </a:solidFill>
              </a:rPr>
              <a:t> B and/or D; possible Foreign Tax Credit.</a:t>
            </a:r>
          </a:p>
          <a:p>
            <a:pPr>
              <a:buClr>
                <a:srgbClr val="EE6612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70C0"/>
                </a:solidFill>
              </a:rPr>
              <a:t> Check the Box on Schedule B (designate countries/mark FBAR).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4248090"/>
            <a:ext cx="5029200" cy="40011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convex"/>
              <a:extrusionClr>
                <a:schemeClr val="accent3"/>
              </a:extrusionClr>
            </a:sp3d>
          </a:bodyPr>
          <a:lstStyle/>
          <a:p>
            <a:pPr marL="804863" indent="-804863" algn="ctr"/>
            <a:r>
              <a:rPr lang="en-US" sz="2000" dirty="0" smtClean="0"/>
              <a:t>FBAR (FinCen114) Requirements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4543961"/>
            <a:ext cx="845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6688" indent="-166688">
              <a:buClr>
                <a:srgbClr val="EE6612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70C0"/>
                </a:solidFill>
              </a:rPr>
              <a:t>Filing deadlines now correlate with 1040 tax return—April with October extension available-still separate report.</a:t>
            </a:r>
          </a:p>
          <a:p>
            <a:pPr marL="166688" indent="-166688">
              <a:buClr>
                <a:srgbClr val="EE6612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70C0"/>
                </a:solidFill>
              </a:rPr>
              <a:t>The max balance of all foreign financial accounts totals $10k USD or more at ANY time during the year-ownership and signatory authority.</a:t>
            </a:r>
          </a:p>
          <a:p>
            <a:pPr marL="166688" indent="-166688">
              <a:buClr>
                <a:srgbClr val="EE6612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70C0"/>
                </a:solidFill>
              </a:rPr>
              <a:t>U.S. citizen or resident.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605" y="5922264"/>
            <a:ext cx="2983992" cy="935736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57200" y="381000"/>
            <a:ext cx="8229600" cy="8096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75E09"/>
                </a:solidFill>
              </a:rPr>
              <a:t>Assets Held Outside the U.S.</a:t>
            </a:r>
            <a:endParaRPr lang="en-US" dirty="0">
              <a:solidFill>
                <a:srgbClr val="F75E09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3259" y="959822"/>
            <a:ext cx="8725466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EE6612"/>
                </a:solidFill>
              </a:rPr>
              <a:t>Bank and Investment Accounts-incl. non-</a:t>
            </a:r>
            <a:r>
              <a:rPr lang="en-US" sz="2400" b="1" dirty="0" err="1" smtClean="0">
                <a:solidFill>
                  <a:srgbClr val="EE6612"/>
                </a:solidFill>
              </a:rPr>
              <a:t>qual</a:t>
            </a:r>
            <a:r>
              <a:rPr lang="en-US" sz="2400" b="1" dirty="0" smtClean="0">
                <a:solidFill>
                  <a:srgbClr val="EE6612"/>
                </a:solidFill>
              </a:rPr>
              <a:t> retirement</a:t>
            </a:r>
            <a:endParaRPr lang="en-US" sz="2400" b="1" dirty="0">
              <a:solidFill>
                <a:srgbClr val="EE661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2362200"/>
            <a:ext cx="792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EE6612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70C0"/>
                </a:solidFill>
              </a:rPr>
              <a:t> More than $50k USD?  Check for FATCA reporting.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5800" y="2667000"/>
            <a:ext cx="5029200" cy="40011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convex"/>
              <a:extrusionClr>
                <a:schemeClr val="accent3"/>
              </a:extrusionClr>
            </a:sp3d>
          </a:bodyPr>
          <a:lstStyle/>
          <a:p>
            <a:pPr marL="804863" indent="-804863" algn="ctr"/>
            <a:r>
              <a:rPr lang="en-US" sz="2000" dirty="0" smtClean="0"/>
              <a:t>FATCA Requirements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533400" y="2971800"/>
            <a:ext cx="784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6688" indent="-166688">
              <a:buClr>
                <a:srgbClr val="EE6612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70C0"/>
                </a:solidFill>
              </a:rPr>
              <a:t>Form 8938 filed with Form 1040.</a:t>
            </a:r>
          </a:p>
          <a:p>
            <a:pPr marL="166688" indent="-166688">
              <a:buClr>
                <a:srgbClr val="EE6612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70C0"/>
                </a:solidFill>
              </a:rPr>
              <a:t>Report specified foreign financial assets (bank, passive &amp; active investment, some pensions, some inheritances, etc.).</a:t>
            </a:r>
          </a:p>
          <a:p>
            <a:pPr marL="166688" indent="-166688">
              <a:buClr>
                <a:srgbClr val="EE6612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70C0"/>
                </a:solidFill>
              </a:rPr>
              <a:t>Check requirements if aggregate value $50k USD or more.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EB79-833D-4BC0-854A-D241C38066C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081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build="p"/>
      <p:bldP spid="7" grpId="0"/>
      <p:bldP spid="8" grpId="0" build="p"/>
      <p:bldP spid="12" grpId="0" build="p"/>
      <p:bldP spid="13" grpId="0"/>
      <p:bldP spid="1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EB79-833D-4BC0-854A-D241C38066C1}" type="slidenum">
              <a:rPr lang="en-US" smtClean="0"/>
              <a:t>21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381000"/>
            <a:ext cx="8229600" cy="8096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75E09"/>
                </a:solidFill>
              </a:rPr>
              <a:t>Assets Held Outside the U.S.</a:t>
            </a:r>
            <a:endParaRPr lang="en-US" dirty="0">
              <a:solidFill>
                <a:srgbClr val="F75E09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600200"/>
            <a:ext cx="5029200" cy="40011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convex"/>
              <a:extrusionClr>
                <a:schemeClr val="accent3"/>
              </a:extrusionClr>
            </a:sp3d>
          </a:bodyPr>
          <a:lstStyle/>
          <a:p>
            <a:pPr marL="804863" indent="-804863" algn="ctr"/>
            <a:r>
              <a:rPr lang="en-US" sz="2000" dirty="0" smtClean="0"/>
              <a:t>PFIC (Form 8621) Requirements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905000"/>
            <a:ext cx="7848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6688" indent="-166688">
              <a:buClr>
                <a:srgbClr val="EE6612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70C0"/>
                </a:solidFill>
              </a:rPr>
              <a:t>You must file Form 8621 for all passive investments meeting the PFIC </a:t>
            </a:r>
            <a:r>
              <a:rPr lang="en-US" sz="2000" dirty="0" smtClean="0">
                <a:solidFill>
                  <a:srgbClr val="0070C0"/>
                </a:solidFill>
              </a:rPr>
              <a:t>criteria </a:t>
            </a:r>
            <a:r>
              <a:rPr lang="en-US" sz="2000" dirty="0" smtClean="0">
                <a:solidFill>
                  <a:srgbClr val="0070C0"/>
                </a:solidFill>
              </a:rPr>
              <a:t>unless the taxpayer meets the $25,000 aggregate value exception on the last day of the taxable year and no prior QEF or M2M election.</a:t>
            </a:r>
          </a:p>
          <a:p>
            <a:pPr marL="166688" indent="-166688">
              <a:buClr>
                <a:srgbClr val="EE6612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70C0"/>
                </a:solidFill>
              </a:rPr>
              <a:t>All mutual funds held outside the U.S., including those held in most foreign retirement accounts (non-qualifying retirement accounts) and insurance-wrap accounts.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4171890"/>
            <a:ext cx="8001000" cy="40011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convex"/>
              <a:extrusionClr>
                <a:schemeClr val="accent3"/>
              </a:extrusionClr>
            </a:sp3d>
          </a:bodyPr>
          <a:lstStyle/>
          <a:p>
            <a:pPr marL="804863" indent="-804863" algn="ctr"/>
            <a:r>
              <a:rPr lang="en-US" sz="2000" dirty="0" smtClean="0"/>
              <a:t>Foreign Trusts and Foreign Gifts/Inheritances (Form 3520)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4476690"/>
            <a:ext cx="815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6688" indent="-166688">
              <a:buClr>
                <a:srgbClr val="EE6612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70C0"/>
                </a:solidFill>
              </a:rPr>
              <a:t>You must file Form 3520 to report ownership of a foreign trust, including most foreign retirement plans.</a:t>
            </a:r>
          </a:p>
          <a:p>
            <a:pPr marL="166688" indent="-166688">
              <a:buClr>
                <a:srgbClr val="EE6612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70C0"/>
                </a:solidFill>
              </a:rPr>
              <a:t>You must file Form 3520 to report the gift or inheritance of $100,000 USD or more from a nonresident alien individual or foreign estate.</a:t>
            </a:r>
          </a:p>
          <a:p>
            <a:pPr marL="166688" indent="-166688">
              <a:buClr>
                <a:srgbClr val="EE6612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70C0"/>
                </a:solidFill>
              </a:rPr>
              <a:t>Other rules for gifts from foreign corporations or partnerships.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3259" y="986135"/>
            <a:ext cx="8725466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EE6612"/>
                </a:solidFill>
              </a:rPr>
              <a:t>Bank and Investment Accounts-incl. non-</a:t>
            </a:r>
            <a:r>
              <a:rPr lang="en-US" sz="2400" b="1" dirty="0" err="1" smtClean="0">
                <a:solidFill>
                  <a:srgbClr val="EE6612"/>
                </a:solidFill>
              </a:rPr>
              <a:t>qual</a:t>
            </a:r>
            <a:r>
              <a:rPr lang="en-US" sz="2400" b="1" dirty="0" smtClean="0">
                <a:solidFill>
                  <a:srgbClr val="EE6612"/>
                </a:solidFill>
              </a:rPr>
              <a:t> retirement</a:t>
            </a:r>
            <a:endParaRPr lang="en-US" sz="2400" b="1" dirty="0">
              <a:solidFill>
                <a:srgbClr val="EE66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34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7" grpId="0"/>
      <p:bldP spid="8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381000"/>
            <a:ext cx="8229600" cy="8096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75E09"/>
                </a:solidFill>
              </a:rPr>
              <a:t>Assets Held Outside the U.S.</a:t>
            </a:r>
            <a:endParaRPr lang="en-US" dirty="0">
              <a:solidFill>
                <a:srgbClr val="F75E0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143000"/>
            <a:ext cx="1845377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EE6612"/>
                </a:solidFill>
              </a:rPr>
              <a:t>Real Estate</a:t>
            </a:r>
            <a:endParaRPr lang="en-US" sz="2400" b="1" dirty="0">
              <a:solidFill>
                <a:srgbClr val="EE661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605" y="5769864"/>
            <a:ext cx="2983992" cy="9357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12152" y="1155419"/>
            <a:ext cx="5029200" cy="40011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convex"/>
              <a:extrusionClr>
                <a:schemeClr val="accent3"/>
              </a:extrusionClr>
            </a:sp3d>
          </a:bodyPr>
          <a:lstStyle/>
          <a:p>
            <a:pPr marL="804863" indent="-804863" algn="ctr"/>
            <a:r>
              <a:rPr lang="en-US" sz="2000" dirty="0" smtClean="0"/>
              <a:t>Tax Return Requirements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600200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Clr>
                <a:srgbClr val="EE6612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70C0"/>
                </a:solidFill>
              </a:rPr>
              <a:t>Report the income and </a:t>
            </a:r>
            <a:r>
              <a:rPr lang="en-US" sz="2000" dirty="0" err="1" smtClean="0">
                <a:solidFill>
                  <a:srgbClr val="0070C0"/>
                </a:solidFill>
              </a:rPr>
              <a:t>exp</a:t>
            </a:r>
            <a:r>
              <a:rPr lang="en-US" sz="2000" dirty="0" smtClean="0">
                <a:solidFill>
                  <a:srgbClr val="0070C0"/>
                </a:solidFill>
              </a:rPr>
              <a:t> on </a:t>
            </a:r>
            <a:r>
              <a:rPr lang="en-US" sz="2000" dirty="0" err="1" smtClean="0">
                <a:solidFill>
                  <a:srgbClr val="0070C0"/>
                </a:solidFill>
              </a:rPr>
              <a:t>Sch</a:t>
            </a:r>
            <a:r>
              <a:rPr lang="en-US" sz="2000" dirty="0" smtClean="0">
                <a:solidFill>
                  <a:srgbClr val="0070C0"/>
                </a:solidFill>
              </a:rPr>
              <a:t> E or A converted into USD.</a:t>
            </a:r>
          </a:p>
          <a:p>
            <a:pPr>
              <a:buClr>
                <a:srgbClr val="EE6612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Same as though owned in U.S. except for depreciation calculation.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286000"/>
            <a:ext cx="312420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EE6612"/>
                </a:solidFill>
              </a:rPr>
              <a:t>Foreign Companies</a:t>
            </a:r>
            <a:endParaRPr lang="en-US" sz="2400" b="1" dirty="0">
              <a:solidFill>
                <a:srgbClr val="EE661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9000" y="2339098"/>
            <a:ext cx="4114800" cy="40011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convex"/>
              <a:extrusionClr>
                <a:schemeClr val="accent3"/>
              </a:extrusionClr>
            </a:sp3d>
          </a:bodyPr>
          <a:lstStyle/>
          <a:p>
            <a:pPr marL="804863" indent="-804863" algn="ctr"/>
            <a:r>
              <a:rPr lang="en-US" sz="2000" dirty="0" smtClean="0"/>
              <a:t>Tax Return Requirements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2747665"/>
            <a:ext cx="86320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6688" indent="-166688">
              <a:buClr>
                <a:srgbClr val="EE6612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70C0"/>
                </a:solidFill>
              </a:rPr>
              <a:t>Determine entity type or elect on Form 8832.</a:t>
            </a:r>
          </a:p>
          <a:p>
            <a:pPr marL="166688" indent="-166688">
              <a:buClr>
                <a:srgbClr val="EE6612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70C0"/>
                </a:solidFill>
              </a:rPr>
              <a:t>Record income/expenses on U.S. tax return based on U.S. tax law for entity type.</a:t>
            </a:r>
          </a:p>
          <a:p>
            <a:pPr marL="166688" indent="-166688">
              <a:buClr>
                <a:srgbClr val="EE6612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70C0"/>
                </a:solidFill>
              </a:rPr>
              <a:t>File Form 5471/Form 8865/other with Form 1040 (check FATCA).</a:t>
            </a:r>
          </a:p>
        </p:txBody>
      </p:sp>
      <p:sp>
        <p:nvSpPr>
          <p:cNvPr id="15" name="Horizontal Scroll 14"/>
          <p:cNvSpPr/>
          <p:nvPr/>
        </p:nvSpPr>
        <p:spPr>
          <a:xfrm>
            <a:off x="1981200" y="4343400"/>
            <a:ext cx="4114771" cy="1312039"/>
          </a:xfrm>
          <a:prstGeom prst="horizontalScroll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Owning a Foreign Company is not the same as an unincorporated business operated while living outside the US (e.g., consulting, etc.)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EB79-833D-4BC0-854A-D241C38066C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477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build="p"/>
      <p:bldP spid="7" grpId="0" animBg="1"/>
      <p:bldP spid="8" grpId="0"/>
      <p:bldP spid="10" grpId="0" build="p"/>
      <p:bldP spid="1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Cut and Jobs Act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EB79-833D-4BC0-854A-D241C38066C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78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381000"/>
            <a:ext cx="8229600" cy="8096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75E09"/>
                </a:solidFill>
              </a:rPr>
              <a:t>Tax Cut and Jobs Act</a:t>
            </a:r>
            <a:endParaRPr lang="en-US" dirty="0">
              <a:solidFill>
                <a:srgbClr val="F75E0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990600"/>
            <a:ext cx="6146234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EE6612"/>
                </a:solidFill>
              </a:rPr>
              <a:t>Quick Summary for </a:t>
            </a:r>
            <a:r>
              <a:rPr lang="en-US" sz="2400" b="1" dirty="0" smtClean="0">
                <a:solidFill>
                  <a:srgbClr val="EE6612"/>
                </a:solidFill>
              </a:rPr>
              <a:t>Individuals/Families</a:t>
            </a:r>
            <a:endParaRPr lang="en-US" sz="2400" b="1" dirty="0">
              <a:solidFill>
                <a:srgbClr val="EE661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1524000"/>
            <a:ext cx="78486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6688" indent="-166688">
              <a:buClr>
                <a:srgbClr val="EE6612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70C0"/>
                </a:solidFill>
              </a:rPr>
              <a:t>Personal exemptions repealed for 2018 - 2025.</a:t>
            </a:r>
          </a:p>
          <a:p>
            <a:pPr marL="166688" indent="-166688">
              <a:buClr>
                <a:srgbClr val="EE6612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70C0"/>
                </a:solidFill>
              </a:rPr>
              <a:t>Child tax credit increased to $2000 with $1400 refundable and qualifying income increased to $400k for MFJ and $200k for all others; new $500 credit for other dependents.</a:t>
            </a:r>
          </a:p>
          <a:p>
            <a:pPr marL="166688" indent="-166688">
              <a:buClr>
                <a:srgbClr val="EE6612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70C0"/>
                </a:solidFill>
              </a:rPr>
              <a:t>Standard Deduction nearly doubled for 2018 – 2025:  MFJ-$24,000; $18,000-HOH; $12,000-all others.</a:t>
            </a:r>
          </a:p>
          <a:p>
            <a:pPr marL="166688" indent="-166688">
              <a:buClr>
                <a:srgbClr val="EE6612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70C0"/>
                </a:solidFill>
              </a:rPr>
              <a:t>Mortgage interest deduction capped at $750,000 of acquisition indebtedness ($375,000 for MFS)—prior year mortgages grandfathered under prior law-no HELOC.</a:t>
            </a:r>
          </a:p>
          <a:p>
            <a:pPr marL="166688" indent="-166688">
              <a:buClr>
                <a:srgbClr val="EE6612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70C0"/>
                </a:solidFill>
              </a:rPr>
              <a:t>SALT deduction limited to $10,000 ($5,000 for MFS) for 2018-2025.  2018 property taxes prepaid in 2017 are only deductible in 2017 if local government assessed taxes due by 12/31/17.</a:t>
            </a:r>
          </a:p>
          <a:p>
            <a:pPr marL="166688" indent="-166688">
              <a:buClr>
                <a:srgbClr val="EE6612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70C0"/>
                </a:solidFill>
              </a:rPr>
              <a:t>Elimination of miscellaneous itemized deductions for 2018-2025—no more deduction for qualifying HL.</a:t>
            </a:r>
          </a:p>
          <a:p>
            <a:pPr marL="166688" indent="-166688">
              <a:buClr>
                <a:srgbClr val="EE6612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70C0"/>
                </a:solidFill>
              </a:rPr>
              <a:t>Medical expense threshold reduced to 7.5% of AGI for 2017 and 2018 but returns to 10% thereafter.</a:t>
            </a:r>
          </a:p>
          <a:p>
            <a:pPr marL="166688" indent="-166688">
              <a:buClr>
                <a:srgbClr val="EE6612"/>
              </a:buClr>
              <a:buFont typeface="Wingdings" pitchFamily="2" charset="2"/>
              <a:buChar char="§"/>
            </a:pPr>
            <a:endParaRPr lang="en-US" sz="2000" dirty="0" smtClean="0">
              <a:solidFill>
                <a:srgbClr val="0070C0"/>
              </a:solidFill>
            </a:endParaRPr>
          </a:p>
          <a:p>
            <a:pPr marL="166688" indent="-166688">
              <a:buClr>
                <a:srgbClr val="EE6612"/>
              </a:buClr>
              <a:buFont typeface="Wingdings" pitchFamily="2" charset="2"/>
              <a:buChar char="§"/>
            </a:pPr>
            <a:endParaRPr lang="en-US" sz="20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502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75E09"/>
                </a:solidFill>
              </a:rPr>
              <a:t>Common Tax Challenges for U.S. Government Employees Overseas</a:t>
            </a:r>
            <a:endParaRPr lang="en-US" sz="4000" b="1" dirty="0">
              <a:solidFill>
                <a:srgbClr val="F75E0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C3674"/>
                </a:solidFill>
                <a:latin typeface="+mj-lt"/>
              </a:rPr>
              <a:t>Foreign Service Institute</a:t>
            </a:r>
          </a:p>
          <a:p>
            <a:r>
              <a:rPr lang="en-US" b="1" dirty="0" smtClean="0">
                <a:solidFill>
                  <a:srgbClr val="0C3674"/>
                </a:solidFill>
                <a:latin typeface="+mj-lt"/>
              </a:rPr>
              <a:t>February 14, 2018</a:t>
            </a:r>
            <a:endParaRPr lang="en-US" b="1" dirty="0">
              <a:solidFill>
                <a:srgbClr val="0C3674"/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EB79-833D-4BC0-854A-D241C38066C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9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mtClean="0">
                <a:solidFill>
                  <a:srgbClr val="F75E09"/>
                </a:solidFill>
              </a:rPr>
              <a:t>Agenda</a:t>
            </a:r>
            <a:endParaRPr lang="en-US" dirty="0">
              <a:solidFill>
                <a:srgbClr val="F75E09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0008" y="5922264"/>
            <a:ext cx="2983992" cy="93573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1447800"/>
            <a:ext cx="453842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EE6612"/>
              </a:buClr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70C0"/>
                </a:solidFill>
              </a:rPr>
              <a:t>Domicile vs. Residency</a:t>
            </a:r>
          </a:p>
          <a:p>
            <a:pPr marL="285750" indent="-285750">
              <a:buClr>
                <a:srgbClr val="EE6612"/>
              </a:buClr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70C0"/>
                </a:solidFill>
              </a:rPr>
              <a:t>Dependent Care Credit</a:t>
            </a:r>
          </a:p>
          <a:p>
            <a:pPr marL="285750" indent="-285750">
              <a:buClr>
                <a:srgbClr val="EE6612"/>
              </a:buClr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70C0"/>
                </a:solidFill>
              </a:rPr>
              <a:t>Foreign Earned Income</a:t>
            </a:r>
          </a:p>
          <a:p>
            <a:pPr marL="285750" indent="-285750">
              <a:buClr>
                <a:srgbClr val="EE6612"/>
              </a:buClr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70C0"/>
                </a:solidFill>
              </a:rPr>
              <a:t>Foreign Assets</a:t>
            </a:r>
          </a:p>
          <a:p>
            <a:pPr marL="285750" indent="-285750">
              <a:buClr>
                <a:srgbClr val="EE6612"/>
              </a:buClr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70C0"/>
                </a:solidFill>
              </a:rPr>
              <a:t>Tax Cut and Jobs Act</a:t>
            </a:r>
          </a:p>
          <a:p>
            <a:pPr marL="285750" indent="-285750">
              <a:buClr>
                <a:srgbClr val="EE6612"/>
              </a:buClr>
              <a:buFont typeface="Wingdings" pitchFamily="2" charset="2"/>
              <a:buChar char="ü"/>
            </a:pP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EB79-833D-4BC0-854A-D241C38066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2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Domicile vs. Residency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EB79-833D-4BC0-854A-D241C38066C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95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75E09"/>
                </a:solidFill>
              </a:rPr>
              <a:t>Domicile vs. Residency</a:t>
            </a:r>
            <a:endParaRPr lang="en-US" dirty="0">
              <a:solidFill>
                <a:srgbClr val="F75E09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0008" y="5769864"/>
            <a:ext cx="2983992" cy="9357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819400"/>
            <a:ext cx="3802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75E09"/>
                </a:solidFill>
                <a:latin typeface="+mj-lt"/>
              </a:rPr>
              <a:t>Domicile:  A Closer Look</a:t>
            </a:r>
            <a:endParaRPr lang="en-US" sz="2400" b="1" dirty="0">
              <a:solidFill>
                <a:srgbClr val="F75E09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3733800"/>
            <a:ext cx="8001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75E09"/>
              </a:buClr>
              <a:buFont typeface="Wingdings" pitchFamily="2" charset="2"/>
              <a:buChar char="ü"/>
            </a:pPr>
            <a:r>
              <a:rPr lang="en-US" dirty="0" smtClean="0">
                <a:solidFill>
                  <a:srgbClr val="FF0000"/>
                </a:solidFill>
              </a:rPr>
              <a:t>Where was the last location you lived as your permanent home?</a:t>
            </a:r>
          </a:p>
          <a:p>
            <a:pPr marL="285750" indent="-285750">
              <a:buClr>
                <a:srgbClr val="F75E09"/>
              </a:buClr>
              <a:buFont typeface="Wingdings" pitchFamily="2" charset="2"/>
              <a:buChar char="ü"/>
            </a:pPr>
            <a:r>
              <a:rPr lang="en-US" dirty="0" smtClean="0">
                <a:solidFill>
                  <a:srgbClr val="0C3674"/>
                </a:solidFill>
              </a:rPr>
              <a:t>Where do you vote?</a:t>
            </a:r>
          </a:p>
          <a:p>
            <a:pPr marL="285750" indent="-285750">
              <a:buClr>
                <a:srgbClr val="F75E09"/>
              </a:buClr>
              <a:buFont typeface="Wingdings" pitchFamily="2" charset="2"/>
              <a:buChar char="ü"/>
            </a:pPr>
            <a:r>
              <a:rPr lang="en-US" dirty="0" smtClean="0">
                <a:solidFill>
                  <a:srgbClr val="0C3674"/>
                </a:solidFill>
              </a:rPr>
              <a:t>Where is your driver’s license?</a:t>
            </a:r>
          </a:p>
          <a:p>
            <a:pPr marL="285750" indent="-285750">
              <a:buClr>
                <a:srgbClr val="F75E09"/>
              </a:buClr>
              <a:buFont typeface="Wingdings" pitchFamily="2" charset="2"/>
              <a:buChar char="ü"/>
            </a:pPr>
            <a:r>
              <a:rPr lang="en-US" dirty="0" smtClean="0">
                <a:solidFill>
                  <a:srgbClr val="0C3674"/>
                </a:solidFill>
              </a:rPr>
              <a:t>What is the jurisdiction of your will?</a:t>
            </a:r>
          </a:p>
          <a:p>
            <a:pPr marL="285750" indent="-285750">
              <a:buClr>
                <a:srgbClr val="F75E09"/>
              </a:buClr>
              <a:buFont typeface="Wingdings" pitchFamily="2" charset="2"/>
              <a:buChar char="ü"/>
            </a:pPr>
            <a:r>
              <a:rPr lang="en-US" dirty="0" smtClean="0">
                <a:solidFill>
                  <a:srgbClr val="0C3674"/>
                </a:solidFill>
              </a:rPr>
              <a:t>Where do you own property?</a:t>
            </a:r>
          </a:p>
          <a:p>
            <a:pPr marL="285750" indent="-285750">
              <a:buClr>
                <a:srgbClr val="F75E09"/>
              </a:buClr>
              <a:buFont typeface="Wingdings" pitchFamily="2" charset="2"/>
              <a:buChar char="ü"/>
            </a:pPr>
            <a:r>
              <a:rPr lang="en-US" dirty="0">
                <a:solidFill>
                  <a:srgbClr val="0C3674"/>
                </a:solidFill>
              </a:rPr>
              <a:t>Where do you spend most of your time/return to</a:t>
            </a:r>
            <a:r>
              <a:rPr lang="en-US" dirty="0" smtClean="0">
                <a:solidFill>
                  <a:srgbClr val="0C3674"/>
                </a:solidFill>
              </a:rPr>
              <a:t>?</a:t>
            </a:r>
          </a:p>
          <a:p>
            <a:pPr marL="285750" indent="-285750">
              <a:buClr>
                <a:srgbClr val="F75E09"/>
              </a:buClr>
              <a:buFont typeface="Wingdings" pitchFamily="2" charset="2"/>
              <a:buChar char="ü"/>
            </a:pPr>
            <a:r>
              <a:rPr lang="en-US" dirty="0">
                <a:solidFill>
                  <a:srgbClr val="0C3674"/>
                </a:solidFill>
              </a:rPr>
              <a:t>Where do you have closest ties:  family, bank accounts, orgs, etc</a:t>
            </a:r>
            <a:r>
              <a:rPr lang="en-US" dirty="0" smtClean="0">
                <a:solidFill>
                  <a:srgbClr val="0C3674"/>
                </a:solidFill>
              </a:rPr>
              <a:t>.?</a:t>
            </a:r>
          </a:p>
          <a:p>
            <a:pPr marL="285750" indent="-285750">
              <a:buClr>
                <a:srgbClr val="F75E09"/>
              </a:buClr>
              <a:buFont typeface="Wingdings" pitchFamily="2" charset="2"/>
              <a:buChar char="ü"/>
            </a:pPr>
            <a:r>
              <a:rPr lang="en-US" dirty="0" smtClean="0">
                <a:solidFill>
                  <a:srgbClr val="0C3674"/>
                </a:solidFill>
              </a:rPr>
              <a:t>Where do you go to the doctor when you are in the U.S.?</a:t>
            </a:r>
          </a:p>
          <a:p>
            <a:pPr marL="285750" indent="-285750">
              <a:buClr>
                <a:srgbClr val="F75E09"/>
              </a:buClr>
              <a:buFont typeface="Wingdings" pitchFamily="2" charset="2"/>
              <a:buChar char="ü"/>
            </a:pPr>
            <a:r>
              <a:rPr lang="en-US" dirty="0" smtClean="0">
                <a:solidFill>
                  <a:srgbClr val="0C3674"/>
                </a:solidFill>
              </a:rPr>
              <a:t>Where do you keep your family heirlooms?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3163669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Domicile is based on individual facts and circumstances; no </a:t>
            </a:r>
            <a:r>
              <a:rPr lang="en-US" dirty="0" err="1" smtClean="0"/>
              <a:t>brightlines</a:t>
            </a:r>
            <a:r>
              <a:rPr lang="en-US" dirty="0" smtClean="0"/>
              <a:t>  determination.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1113472"/>
            <a:ext cx="807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75E09"/>
              </a:buClr>
              <a:buFont typeface="Wingdings" pitchFamily="2" charset="2"/>
              <a:buChar char="§"/>
            </a:pPr>
            <a:r>
              <a:rPr lang="en-US" dirty="0" smtClean="0"/>
              <a:t>Domicile:</a:t>
            </a:r>
            <a:r>
              <a:rPr lang="en-US" dirty="0" smtClean="0">
                <a:solidFill>
                  <a:srgbClr val="0C3674"/>
                </a:solidFill>
              </a:rPr>
              <a:t>  Permanent home—the place you intend to return to when you are absent; </a:t>
            </a:r>
            <a:r>
              <a:rPr lang="en-US" u="sng" dirty="0" smtClean="0">
                <a:solidFill>
                  <a:srgbClr val="0C3674"/>
                </a:solidFill>
              </a:rPr>
              <a:t>Last domicile stays your domicile until you legally change it</a:t>
            </a:r>
            <a:r>
              <a:rPr lang="en-US" dirty="0" smtClean="0">
                <a:solidFill>
                  <a:srgbClr val="0C3674"/>
                </a:solidFill>
              </a:rPr>
              <a:t>.</a:t>
            </a:r>
          </a:p>
          <a:p>
            <a:pPr marL="285750" indent="-285750">
              <a:buClr>
                <a:srgbClr val="F75E09"/>
              </a:buClr>
              <a:buFont typeface="Wingdings" pitchFamily="2" charset="2"/>
              <a:buChar char="§"/>
            </a:pPr>
            <a:r>
              <a:rPr lang="en-US" dirty="0" smtClean="0"/>
              <a:t>Residence</a:t>
            </a:r>
            <a:r>
              <a:rPr lang="en-US" dirty="0"/>
              <a:t>:</a:t>
            </a:r>
            <a:r>
              <a:rPr lang="en-US" dirty="0">
                <a:solidFill>
                  <a:srgbClr val="0C3674"/>
                </a:solidFill>
              </a:rPr>
              <a:t>  Where you </a:t>
            </a:r>
            <a:r>
              <a:rPr lang="en-US" dirty="0" smtClean="0">
                <a:solidFill>
                  <a:srgbClr val="0C3674"/>
                </a:solidFill>
              </a:rPr>
              <a:t>are living, generally for certain # of days.</a:t>
            </a:r>
          </a:p>
          <a:p>
            <a:pPr marL="285750" indent="-285750">
              <a:buClr>
                <a:srgbClr val="F75E0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C3674"/>
                </a:solidFill>
              </a:rPr>
              <a:t>Domicile and Residence are legal terms and final determination is decided by the U.S. State and Federal courts.</a:t>
            </a:r>
            <a:endParaRPr lang="en-US" dirty="0">
              <a:solidFill>
                <a:srgbClr val="0C367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EB79-833D-4BC0-854A-D241C38066C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224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0008" y="5922264"/>
            <a:ext cx="2983992" cy="935736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75E09"/>
                </a:solidFill>
              </a:rPr>
              <a:t>Domicile vs. Residency</a:t>
            </a:r>
            <a:endParaRPr lang="en-US" dirty="0">
              <a:solidFill>
                <a:srgbClr val="F75E0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76400"/>
            <a:ext cx="48846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75E09"/>
                </a:solidFill>
                <a:latin typeface="+mj-lt"/>
              </a:rPr>
              <a:t>Domicile:  Other Considerations</a:t>
            </a:r>
            <a:endParaRPr lang="en-US" sz="2400" b="1" dirty="0">
              <a:solidFill>
                <a:srgbClr val="F75E09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133600"/>
            <a:ext cx="8001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75E09"/>
              </a:buClr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0C3674"/>
                </a:solidFill>
              </a:rPr>
              <a:t>All U.S. Government employees must have a U.S. state as their domicile.</a:t>
            </a:r>
          </a:p>
          <a:p>
            <a:pPr marL="285750" indent="-285750">
              <a:buClr>
                <a:srgbClr val="F75E09"/>
              </a:buClr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0C3674"/>
                </a:solidFill>
              </a:rPr>
              <a:t>Your domicile stays your domicile until you legally change it.</a:t>
            </a:r>
          </a:p>
          <a:p>
            <a:pPr marL="285750" indent="-285750">
              <a:buClr>
                <a:srgbClr val="F75E09"/>
              </a:buClr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0C3674"/>
                </a:solidFill>
              </a:rPr>
              <a:t>To change domicile, you must sever ties with the old state and “stick the landing” in the new state. </a:t>
            </a:r>
          </a:p>
          <a:p>
            <a:pPr marL="285750" indent="-285750">
              <a:buClr>
                <a:srgbClr val="F75E09"/>
              </a:buClr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0C3674"/>
                </a:solidFill>
              </a:rPr>
              <a:t>Domicile is a legal determination; not simply chosen.</a:t>
            </a:r>
          </a:p>
          <a:p>
            <a:pPr marL="285750" indent="-285750">
              <a:buClr>
                <a:srgbClr val="F75E09"/>
              </a:buClr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0C3674"/>
                </a:solidFill>
              </a:rPr>
              <a:t>You will pay state taxes based on the laws of your state of domicile.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EB79-833D-4BC0-854A-D241C38066C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996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0008" y="5922264"/>
            <a:ext cx="2983992" cy="935736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75E09"/>
                </a:solidFill>
              </a:rPr>
              <a:t>Domicile vs. Residency</a:t>
            </a:r>
            <a:endParaRPr lang="en-US" dirty="0">
              <a:solidFill>
                <a:srgbClr val="F75E0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138535"/>
            <a:ext cx="4060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Residency:  A Closer Look</a:t>
            </a:r>
            <a:endParaRPr lang="en-US" sz="2400" b="1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81987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75E09"/>
              </a:buClr>
              <a:buFont typeface="Wingdings" pitchFamily="2" charset="2"/>
              <a:buChar char="ü"/>
            </a:pPr>
            <a:r>
              <a:rPr lang="en-US" dirty="0" smtClean="0">
                <a:solidFill>
                  <a:srgbClr val="0C3674"/>
                </a:solidFill>
              </a:rPr>
              <a:t>Residency is generally where you are currently living.</a:t>
            </a:r>
          </a:p>
          <a:p>
            <a:pPr marL="285750" indent="-285750">
              <a:buClr>
                <a:srgbClr val="F75E09"/>
              </a:buClr>
              <a:buFont typeface="Wingdings" pitchFamily="2" charset="2"/>
              <a:buChar char="ü"/>
            </a:pPr>
            <a:r>
              <a:rPr lang="en-US" dirty="0" smtClean="0">
                <a:solidFill>
                  <a:srgbClr val="0C3674"/>
                </a:solidFill>
              </a:rPr>
              <a:t>Most states have # days in state laws that determine resident vs. non-resident status unless domicile requires resident status.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EB79-833D-4BC0-854A-D241C38066C1}" type="slidenum">
              <a:rPr lang="en-US" smtClean="0"/>
              <a:t>7</a:t>
            </a:fld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381000" y="2895600"/>
            <a:ext cx="2305633" cy="2209800"/>
            <a:chOff x="381000" y="3276600"/>
            <a:chExt cx="2305633" cy="2209800"/>
          </a:xfrm>
        </p:grpSpPr>
        <p:pic>
          <p:nvPicPr>
            <p:cNvPr id="4097" name="Picture 6" descr="https://daytimer.files.wordpress.com/2011/02/the-bucket-list.png"/>
            <p:cNvPicPr>
              <a:picLocks noChangeAspect="1" noChangeArrowheads="1"/>
            </p:cNvPicPr>
            <p:nvPr/>
          </p:nvPicPr>
          <p:blipFill>
            <a:blip r:embed="rId3" r:link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3276600"/>
              <a:ext cx="2305633" cy="2209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685800" y="4608374"/>
              <a:ext cx="1600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Domicile taxed as Resident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85800" y="3465374"/>
              <a:ext cx="1600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2060"/>
                  </a:solidFill>
                </a:rPr>
                <a:t>VA, DC, MD, NC, GA, SC, Etc.</a:t>
              </a:r>
              <a:endParaRPr lang="en-US" sz="1400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124200" y="2873244"/>
            <a:ext cx="2305633" cy="2209800"/>
            <a:chOff x="3124200" y="3254244"/>
            <a:chExt cx="2305633" cy="2209800"/>
          </a:xfrm>
        </p:grpSpPr>
        <p:pic>
          <p:nvPicPr>
            <p:cNvPr id="12" name="Picture 6" descr="https://daytimer.files.wordpress.com/2011/02/the-bucket-list.png"/>
            <p:cNvPicPr>
              <a:picLocks noChangeAspect="1" noChangeArrowheads="1"/>
            </p:cNvPicPr>
            <p:nvPr/>
          </p:nvPicPr>
          <p:blipFill>
            <a:blip r:embed="rId3" r:link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4200" y="3254244"/>
              <a:ext cx="2305633" cy="2209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3429000" y="4343400"/>
              <a:ext cx="16002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Domicile taxed as Non-Resident if req. met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505200" y="3505200"/>
              <a:ext cx="16654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2060"/>
                  </a:solidFill>
                </a:rPr>
                <a:t>NY, CA, OR, MO, PA, MN, Etc.</a:t>
              </a:r>
              <a:endParaRPr lang="en-US" sz="1400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160008" y="2819400"/>
            <a:ext cx="2305633" cy="2272772"/>
            <a:chOff x="6160008" y="3200400"/>
            <a:chExt cx="2305633" cy="2272772"/>
          </a:xfrm>
        </p:grpSpPr>
        <p:sp>
          <p:nvSpPr>
            <p:cNvPr id="8" name="Rectangle 2"/>
            <p:cNvSpPr>
              <a:spLocks noChangeArrowheads="1"/>
            </p:cNvSpPr>
            <p:nvPr/>
          </p:nvSpPr>
          <p:spPr bwMode="auto">
            <a:xfrm>
              <a:off x="6497907" y="3200400"/>
              <a:ext cx="1437002" cy="457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1" name="Rectangle 2"/>
            <p:cNvSpPr>
              <a:spLocks noChangeArrowheads="1"/>
            </p:cNvSpPr>
            <p:nvPr/>
          </p:nvSpPr>
          <p:spPr bwMode="auto">
            <a:xfrm>
              <a:off x="6792598" y="3352800"/>
              <a:ext cx="1437002" cy="457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pic>
          <p:nvPicPr>
            <p:cNvPr id="13" name="Picture 6" descr="https://daytimer.files.wordpress.com/2011/02/the-bucket-list.png"/>
            <p:cNvPicPr>
              <a:picLocks noChangeAspect="1" noChangeArrowheads="1"/>
            </p:cNvPicPr>
            <p:nvPr/>
          </p:nvPicPr>
          <p:blipFill>
            <a:blip r:embed="rId3" r:link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60008" y="3263372"/>
              <a:ext cx="2305633" cy="2209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6497907" y="4532175"/>
              <a:ext cx="150309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No State Income Tax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512724" y="3479205"/>
              <a:ext cx="1600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2060"/>
                  </a:solidFill>
                </a:rPr>
                <a:t>FL, TX, WA,  AK, WY, NH. Etc.</a:t>
              </a:r>
              <a:endParaRPr lang="en-US" sz="1400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372602" y="5305199"/>
            <a:ext cx="6771398" cy="1012198"/>
            <a:chOff x="2372602" y="5305199"/>
            <a:chExt cx="6771398" cy="1012198"/>
          </a:xfrm>
        </p:grpSpPr>
        <p:sp>
          <p:nvSpPr>
            <p:cNvPr id="22" name="TextBox 21"/>
            <p:cNvSpPr txBox="1"/>
            <p:nvPr/>
          </p:nvSpPr>
          <p:spPr>
            <a:xfrm>
              <a:off x="3505200" y="5486400"/>
              <a:ext cx="5638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0C3674"/>
                  </a:solidFill>
                </a:rPr>
                <a:t>You may owe additional state taxes/returns if you live in a state that isn’t your state of domicile (e.g., during training at FSI) or have other income sourced from the state (e.g., a rental property) during the calendar year.</a:t>
              </a:r>
            </a:p>
            <a:p>
              <a:endParaRPr lang="en-US" sz="1200" dirty="0"/>
            </a:p>
          </p:txBody>
        </p:sp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2602" y="5305199"/>
              <a:ext cx="1001630" cy="9432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3991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75E09"/>
                </a:solidFill>
              </a:rPr>
              <a:t>Domicile vs. Residency</a:t>
            </a:r>
            <a:endParaRPr lang="en-US" dirty="0">
              <a:solidFill>
                <a:srgbClr val="F75E09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0008" y="5769864"/>
            <a:ext cx="2983992" cy="93573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1295400"/>
            <a:ext cx="55595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District of Columbia:  A Closer Look</a:t>
            </a:r>
            <a:endParaRPr lang="en-US" sz="24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EB79-833D-4BC0-854A-D241C38066C1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9449149"/>
              </p:ext>
            </p:extLst>
          </p:nvPr>
        </p:nvGraphicFramePr>
        <p:xfrm>
          <a:off x="152400" y="1862535"/>
          <a:ext cx="8763000" cy="3928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Worksheet" r:id="rId5" imgW="11544480" imgH="3248096" progId="Excel.Sheet.12">
                  <p:embed/>
                </p:oleObj>
              </mc:Choice>
              <mc:Fallback>
                <p:oleObj name="Worksheet" r:id="rId5" imgW="11544480" imgH="324809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400" y="1862535"/>
                        <a:ext cx="8763000" cy="39286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901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75E09"/>
                </a:solidFill>
              </a:rPr>
              <a:t>Domicile vs. Residency</a:t>
            </a:r>
            <a:endParaRPr lang="en-US" dirty="0">
              <a:solidFill>
                <a:srgbClr val="F75E09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0008" y="5769864"/>
            <a:ext cx="2983992" cy="93573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1138535"/>
            <a:ext cx="37261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Virginia:  A Closer Look</a:t>
            </a:r>
            <a:endParaRPr lang="en-US" sz="24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EB79-833D-4BC0-854A-D241C38066C1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0916724"/>
              </p:ext>
            </p:extLst>
          </p:nvPr>
        </p:nvGraphicFramePr>
        <p:xfrm>
          <a:off x="63940" y="1603157"/>
          <a:ext cx="8851460" cy="41667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Worksheet" r:id="rId4" imgW="9344160" imgH="4581561" progId="Excel.Sheet.12">
                  <p:embed/>
                </p:oleObj>
              </mc:Choice>
              <mc:Fallback>
                <p:oleObj name="Worksheet" r:id="rId4" imgW="9344160" imgH="458156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3940" y="1603157"/>
                        <a:ext cx="8851460" cy="41667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069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ED5F0FB-9C2D-4B73-A3CD-1B5B38140A37}" vid="{03D09984-1EFF-41D4-9F06-292386B25B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5564</TotalTime>
  <Words>1906</Words>
  <Application>Microsoft Office PowerPoint</Application>
  <PresentationFormat>On-screen Show (4:3)</PresentationFormat>
  <Paragraphs>188</Paragraphs>
  <Slides>25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Calibri</vt:lpstr>
      <vt:lpstr>Lucida Sans Unicode</vt:lpstr>
      <vt:lpstr>Verdana</vt:lpstr>
      <vt:lpstr>Wingdings</vt:lpstr>
      <vt:lpstr>Wingdings 2</vt:lpstr>
      <vt:lpstr>Wingdings 3</vt:lpstr>
      <vt:lpstr>Theme1</vt:lpstr>
      <vt:lpstr>Worksheet</vt:lpstr>
      <vt:lpstr>Common Tax Challenges for U.S. Government Employees Overseas</vt:lpstr>
      <vt:lpstr>PowerPoint Presentation</vt:lpstr>
      <vt:lpstr>PowerPoint Presentation</vt:lpstr>
      <vt:lpstr>Domicile vs. Residency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Dependent Care Credit</vt:lpstr>
      <vt:lpstr>PowerPoint Presentation</vt:lpstr>
      <vt:lpstr>PowerPoint Presentation</vt:lpstr>
      <vt:lpstr>Foreign Earned Income</vt:lpstr>
      <vt:lpstr>PowerPoint Presentation</vt:lpstr>
      <vt:lpstr>PowerPoint Presentation</vt:lpstr>
      <vt:lpstr>PowerPoint Presentation</vt:lpstr>
      <vt:lpstr>Foreign Assets</vt:lpstr>
      <vt:lpstr>PowerPoint Presentation</vt:lpstr>
      <vt:lpstr>PowerPoint Presentation</vt:lpstr>
      <vt:lpstr>PowerPoint Presentation</vt:lpstr>
      <vt:lpstr>Tax Cut and Jobs Act </vt:lpstr>
      <vt:lpstr>PowerPoint Presentation</vt:lpstr>
      <vt:lpstr>Common Tax Challenges for U.S. Government Employees Overseas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Brenner &amp; Elsea-Mandojana, LLC</dc:creator>
  <cp:lastModifiedBy>Christine.Mandojana</cp:lastModifiedBy>
  <cp:revision>400</cp:revision>
  <dcterms:created xsi:type="dcterms:W3CDTF">2013-01-23T15:53:00Z</dcterms:created>
  <dcterms:modified xsi:type="dcterms:W3CDTF">2018-02-07T16:12:21Z</dcterms:modified>
</cp:coreProperties>
</file>